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aleway"/>
      <p:regular r:id="rId12"/>
      <p:bold r:id="rId13"/>
      <p:italic r:id="rId14"/>
      <p:boldItalic r:id="rId15"/>
    </p:embeddedFont>
    <p:embeddedFont>
      <p:font typeface="Playfair Display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  <p:embeddedFont>
      <p:font typeface="Merriweather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22" Type="http://schemas.openxmlformats.org/officeDocument/2006/relationships/font" Target="fonts/Lato-italic.fntdata"/><Relationship Id="rId21" Type="http://schemas.openxmlformats.org/officeDocument/2006/relationships/font" Target="fonts/Lato-bold.fntdata"/><Relationship Id="rId24" Type="http://schemas.openxmlformats.org/officeDocument/2006/relationships/font" Target="fonts/Merriweather-regular.fntdata"/><Relationship Id="rId23" Type="http://schemas.openxmlformats.org/officeDocument/2006/relationships/font" Target="fonts/La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erriweather-italic.fntdata"/><Relationship Id="rId25" Type="http://schemas.openxmlformats.org/officeDocument/2006/relationships/font" Target="fonts/Merriweather-bold.fntdata"/><Relationship Id="rId27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bold.fntdata"/><Relationship Id="rId12" Type="http://schemas.openxmlformats.org/officeDocument/2006/relationships/font" Target="fonts/Raleway-regular.fntdata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17" Type="http://schemas.openxmlformats.org/officeDocument/2006/relationships/font" Target="fonts/PlayfairDisplay-bold.fntdata"/><Relationship Id="rId16" Type="http://schemas.openxmlformats.org/officeDocument/2006/relationships/font" Target="fonts/PlayfairDisplay-regular.fntdata"/><Relationship Id="rId19" Type="http://schemas.openxmlformats.org/officeDocument/2006/relationships/font" Target="fonts/PlayfairDisplay-boldItalic.fntdata"/><Relationship Id="rId18" Type="http://schemas.openxmlformats.org/officeDocument/2006/relationships/font" Target="fonts/PlayfairDisplay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307110a37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307110a37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307110a37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307110a37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307110a37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307110a37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307110a37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307110a37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307110a37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307110a37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3.png"/><Relationship Id="rId8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336800" y="1322450"/>
            <a:ext cx="86412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 sz="3000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Vízben és vízparton élő kétéltűek és hüllők</a:t>
            </a:r>
            <a:endParaRPr sz="3000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 sz="3000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Obojživeľníky a plazy žijúce vo vode a v jej okolí</a:t>
            </a:r>
            <a:endParaRPr sz="3000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5640326" y="4389125"/>
            <a:ext cx="3165900" cy="6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hu" sz="2400">
                <a:solidFill>
                  <a:srgbClr val="9900FF"/>
                </a:solidFill>
                <a:latin typeface="Merriweather"/>
                <a:ea typeface="Merriweather"/>
                <a:cs typeface="Merriweather"/>
                <a:sym typeface="Merriweather"/>
              </a:rPr>
              <a:t>Fazekas Ágota</a:t>
            </a:r>
            <a:endParaRPr sz="2400">
              <a:solidFill>
                <a:srgbClr val="9900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6050" y="2571750"/>
            <a:ext cx="2095500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0185" y="2571750"/>
            <a:ext cx="1883625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2413" y="2621748"/>
            <a:ext cx="2321725" cy="13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727650" y="0"/>
            <a:ext cx="7688700" cy="2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0" y="388500"/>
            <a:ext cx="9144000" cy="49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Times New Roman"/>
              <a:buChar char="-"/>
            </a:pPr>
            <a:r>
              <a:rPr b="1" lang="hu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Kétéltűek:</a:t>
            </a:r>
            <a:endParaRPr b="1" sz="2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-</a:t>
            </a:r>
            <a:r>
              <a:rPr lang="hu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testfelépítése:</a:t>
            </a:r>
            <a:endParaRPr sz="2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</a:t>
            </a:r>
            <a:r>
              <a:rPr lang="hu" sz="20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fej: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széles száj a </a:t>
            </a:r>
            <a:r>
              <a:rPr lang="hu" sz="20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csapónyelvvel</a:t>
            </a:r>
            <a:endParaRPr sz="2000">
              <a:solidFill>
                <a:srgbClr val="A61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-</a:t>
            </a:r>
            <a:r>
              <a:rPr lang="hu" sz="20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hanghólyagok 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(hímeknek)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</a:t>
            </a:r>
            <a:r>
              <a:rPr lang="hu" sz="20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2. törzs</a:t>
            </a:r>
            <a:endParaRPr sz="2000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</a:t>
            </a:r>
            <a:r>
              <a:rPr lang="hu" sz="20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mellső és hátsó végtagok: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békáknál </a:t>
            </a:r>
            <a:r>
              <a:rPr lang="hu" sz="20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ugróláb</a:t>
            </a:r>
            <a:endParaRPr sz="2000">
              <a:solidFill>
                <a:srgbClr val="A61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- </a:t>
            </a:r>
            <a:r>
              <a:rPr lang="hu" sz="20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úszóhártya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az ujjak közt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</a:t>
            </a:r>
            <a:r>
              <a:rPr lang="hu" sz="20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farok: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békáknál csak lárvastádiumban (ebihal) van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- gőtéknél és szalamandráknál felnőtt korukban is van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- </a:t>
            </a:r>
            <a:r>
              <a:rPr lang="hu" sz="20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nyálkás bőr méregmirigyekkel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(varangyok, szalamandrák)                         </a:t>
            </a:r>
            <a:r>
              <a:rPr lang="hu" sz="20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</a:t>
            </a:r>
            <a:endParaRPr sz="2000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fontos a </a:t>
            </a:r>
            <a:r>
              <a:rPr lang="hu" sz="20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bőrlégzésben</a:t>
            </a:r>
            <a:endParaRPr sz="2000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- </a:t>
            </a:r>
            <a:r>
              <a:rPr lang="hu" sz="20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ivaros szaporodás: 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ikrák                 ebihalak              felnőtt egyed 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- jelentőség: a.) fontos részei a </a:t>
            </a:r>
            <a:r>
              <a:rPr lang="hu" sz="20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tápl.láncnak</a:t>
            </a:r>
            <a:endParaRPr sz="2000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7" name="Google Shape;97;p14"/>
          <p:cNvCxnSpPr/>
          <p:nvPr/>
        </p:nvCxnSpPr>
        <p:spPr>
          <a:xfrm>
            <a:off x="2188475" y="3954775"/>
            <a:ext cx="297000" cy="20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" name="Google Shape;98;p14"/>
          <p:cNvCxnSpPr/>
          <p:nvPr/>
        </p:nvCxnSpPr>
        <p:spPr>
          <a:xfrm>
            <a:off x="3954900" y="4526275"/>
            <a:ext cx="617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" name="Google Shape;99;p14"/>
          <p:cNvCxnSpPr/>
          <p:nvPr/>
        </p:nvCxnSpPr>
        <p:spPr>
          <a:xfrm>
            <a:off x="5777475" y="4526275"/>
            <a:ext cx="640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title"/>
          </p:nvPr>
        </p:nvSpPr>
        <p:spPr>
          <a:xfrm>
            <a:off x="866625" y="0"/>
            <a:ext cx="7688700" cy="1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5"/>
          <p:cNvSpPr txBox="1"/>
          <p:nvPr>
            <p:ph idx="1" type="body"/>
          </p:nvPr>
        </p:nvSpPr>
        <p:spPr>
          <a:xfrm>
            <a:off x="0" y="480050"/>
            <a:ext cx="9144000" cy="46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hu">
                <a:solidFill>
                  <a:srgbClr val="000000"/>
                </a:solidFill>
              </a:rPr>
              <a:t>                               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b.) nagyon 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hasznosak, mivel </a:t>
            </a:r>
            <a:r>
              <a:rPr lang="hu" sz="20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rovarokkal tápl.          rovarevők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c.) részt vesznek a </a:t>
            </a:r>
            <a:r>
              <a:rPr lang="hu" sz="20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biológiai egyensúly fenntartásában</a:t>
            </a:r>
            <a:endParaRPr sz="2000">
              <a:solidFill>
                <a:srgbClr val="A61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- fajok: </a:t>
            </a:r>
            <a:r>
              <a:rPr lang="hu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zöld levelibéka (rosnička stromová),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hu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endParaRPr b="1"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</a:t>
            </a:r>
            <a:r>
              <a:rPr lang="hu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sárgahasú unka (kunka žltobruchá),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hu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</a:t>
            </a:r>
            <a:r>
              <a:rPr lang="hu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pettyes gőte (mlok bodkovaný)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hu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</a:t>
            </a:r>
            <a:r>
              <a:rPr lang="hu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foltos szalamandra (salamandra škvrnitá),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hu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endParaRPr b="1"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hu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lang="hu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1.                                  2.                                    3.                 4. </a:t>
            </a:r>
            <a:endParaRPr b="1" sz="2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t/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hu">
                <a:solidFill>
                  <a:srgbClr val="000000"/>
                </a:solidFill>
              </a:rPr>
              <a:t>                           </a:t>
            </a:r>
            <a:endParaRPr>
              <a:solidFill>
                <a:srgbClr val="000000"/>
              </a:solidFill>
            </a:endParaRPr>
          </a:p>
        </p:txBody>
      </p:sp>
      <p:cxnSp>
        <p:nvCxnSpPr>
          <p:cNvPr id="106" name="Google Shape;106;p15"/>
          <p:cNvCxnSpPr/>
          <p:nvPr/>
        </p:nvCxnSpPr>
        <p:spPr>
          <a:xfrm>
            <a:off x="6348975" y="731525"/>
            <a:ext cx="457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07" name="Google Shape;10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425" y="2866899"/>
            <a:ext cx="1939050" cy="205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7500" y="2866900"/>
            <a:ext cx="2167950" cy="145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4925" y="3730975"/>
            <a:ext cx="2805125" cy="132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6174" y="1810488"/>
            <a:ext cx="2337825" cy="1751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type="title"/>
          </p:nvPr>
        </p:nvSpPr>
        <p:spPr>
          <a:xfrm>
            <a:off x="843750" y="0"/>
            <a:ext cx="7688700" cy="1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6"/>
          <p:cNvSpPr txBox="1"/>
          <p:nvPr>
            <p:ph idx="1" type="body"/>
          </p:nvPr>
        </p:nvSpPr>
        <p:spPr>
          <a:xfrm>
            <a:off x="0" y="480050"/>
            <a:ext cx="9144000" cy="46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b="1" lang="hu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Hüllők: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hu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testfelépítésük hasonlít a kétéltűekéhez 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néhány kivétellel: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- </a:t>
            </a:r>
            <a:r>
              <a:rPr lang="hu" sz="20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száraz bőrük</a:t>
            </a:r>
            <a:r>
              <a:rPr lang="hu" sz="20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- kígyóknak és a lábatlan gyíkoknak </a:t>
            </a:r>
            <a:r>
              <a:rPr lang="hu" sz="20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visszafejlődtek a végtagjaik</a:t>
            </a:r>
            <a:endParaRPr sz="2000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- </a:t>
            </a:r>
            <a:r>
              <a:rPr lang="hu" sz="20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bőrszerű tojásokkal szaporodnak</a:t>
            </a:r>
            <a:endParaRPr sz="2000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- szaporodásuk </a:t>
            </a:r>
            <a:r>
              <a:rPr lang="hu" sz="20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nem vízhez kötött </a:t>
            </a:r>
            <a:endParaRPr sz="2000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- jelentőségük: </a:t>
            </a:r>
            <a:r>
              <a:rPr lang="hu" sz="20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a.) ragadozók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fontosak a </a:t>
            </a:r>
            <a:r>
              <a:rPr lang="hu" sz="20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biológiai egyensúly fenntart.</a:t>
            </a:r>
            <a:endParaRPr sz="2000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</a:t>
            </a:r>
            <a:r>
              <a:rPr lang="hu" sz="20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b.) tápl.: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kígyók: </a:t>
            </a:r>
            <a:r>
              <a:rPr lang="hu" sz="20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rágcsálókkal, békákkal, halakkal tápl.</a:t>
            </a:r>
            <a:endParaRPr sz="2000">
              <a:solidFill>
                <a:srgbClr val="CC412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- teknősök: rovarokkal,    - // -    ,    - // -     - // -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- fajok: </a:t>
            </a:r>
            <a:r>
              <a:rPr lang="hu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vízisikló (užovka obojková),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hu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endParaRPr b="1"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2. mocsári teknős (korytnačka močiarna)</a:t>
            </a:r>
            <a:r>
              <a:rPr lang="hu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b="1" lang="hu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endParaRPr sz="2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7" name="Google Shape;117;p16"/>
          <p:cNvCxnSpPr/>
          <p:nvPr/>
        </p:nvCxnSpPr>
        <p:spPr>
          <a:xfrm>
            <a:off x="4405875" y="2514600"/>
            <a:ext cx="434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8" name="Google Shape;11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26100"/>
            <a:ext cx="2028450" cy="1314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7025" y="3417500"/>
            <a:ext cx="2556975" cy="162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7"/>
          <p:cNvSpPr txBox="1"/>
          <p:nvPr>
            <p:ph idx="1" type="body"/>
          </p:nvPr>
        </p:nvSpPr>
        <p:spPr>
          <a:xfrm>
            <a:off x="266700" y="2078875"/>
            <a:ext cx="8877300" cy="30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 sz="1400">
                <a:solidFill>
                  <a:srgbClr val="000000"/>
                </a:solidFill>
              </a:rPr>
              <a:t>Sárgahasú és a vöröshasú unka: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hu" sz="1400">
                <a:solidFill>
                  <a:srgbClr val="000000"/>
                </a:solidFill>
              </a:rPr>
              <a:t>unkareflex:  ha veszélyben érzik magukat, akkor hanyattvetik magukat és megmutatják a hasuk riasztó színét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126" name="Google Shape;12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700" y="617238"/>
            <a:ext cx="2667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3300" y="663713"/>
            <a:ext cx="3388769" cy="162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6688" y="2571738"/>
            <a:ext cx="305752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41675" y="726775"/>
            <a:ext cx="2381250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67050" y="2662225"/>
            <a:ext cx="23812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52075" y="2662225"/>
            <a:ext cx="21576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6125" y="803927"/>
            <a:ext cx="5450851" cy="408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