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71" r:id="rId13"/>
    <p:sldId id="277" r:id="rId14"/>
    <p:sldId id="274" r:id="rId15"/>
    <p:sldId id="270" r:id="rId16"/>
    <p:sldId id="272" r:id="rId17"/>
    <p:sldId id="275" r:id="rId18"/>
    <p:sldId id="278" r:id="rId19"/>
    <p:sldId id="269" r:id="rId20"/>
    <p:sldId id="276" r:id="rId2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F4F957D-5567-7B77-F9A3-B7031A8A23A7}" v="290" dt="2022-03-20T21:27:23.363"/>
    <p1510:client id="{5930621F-E0D4-B64C-048B-99BC638DBD95}" v="131" dt="2022-03-20T21:44:12.103"/>
    <p1510:client id="{A90A6BDD-AA64-09FF-EA9A-0DDF47FDC413}" v="1523" dt="2022-03-20T23:09:45.987"/>
    <p1510:client id="{C96DD7DC-A242-FE1B-2BA5-59EEB561C865}" v="657" dt="2022-03-20T14:52:34.069"/>
    <p1510:client id="{D3BA2BB6-8769-45D7-A2B1-46D550541AF6}" v="9" dt="2022-03-19T16:58:27.85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86" d="100"/>
          <a:sy n="86" d="100"/>
        </p:scale>
        <p:origin x="-76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pPr/>
              <a:t>27.03.2022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339175743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pPr/>
              <a:t>27.03.2022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245450817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pPr/>
              <a:t>27.03.2022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134038666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pPr/>
              <a:t>27.03.2022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96738008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pPr/>
              <a:t>27.03.2022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132341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pPr/>
              <a:t>27.03.2022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388303625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pPr/>
              <a:t>27.03.2022</a:t>
            </a:fld>
            <a:endParaRPr lang="pl-PL" dirty="0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96180829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pPr/>
              <a:t>27.03.2022</a:t>
            </a:fld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154479729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pPr/>
              <a:t>27.03.2022</a:t>
            </a:fld>
            <a:endParaRPr lang="pl-PL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185083913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pPr/>
              <a:t>27.03.2022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271553044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pPr/>
              <a:t>27.03.2022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302490600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8AA868-8872-43E4-8C98-D34DABD1FD38}" type="datetimeFigureOut">
              <a:rPr lang="pl-PL" smtClean="0"/>
              <a:pPr/>
              <a:t>27.03.2022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7C6C3F-668B-4AF5-BFA9-0F657EB068D6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3926633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="" xmlns:a16="http://schemas.microsoft.com/office/drawing/2014/main" id="{19D32F93-50AC-4C46-A5DB-291C60DDB7B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Obraz 6" descr="Obraz zawierający tekst&#10;&#10;Opis wygenerowany automatycznie">
            <a:extLst>
              <a:ext uri="{FF2B5EF4-FFF2-40B4-BE49-F238E27FC236}">
                <a16:creationId xmlns="" xmlns:a16="http://schemas.microsoft.com/office/drawing/2014/main" id="{CC7F8858-B986-4B8D-8AB8-4DF6E7A6E8C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377" y="764764"/>
            <a:ext cx="7912781" cy="788737"/>
          </a:xfrm>
          <a:prstGeom prst="rect">
            <a:avLst/>
          </a:prstGeom>
        </p:spPr>
      </p:pic>
      <p:sp>
        <p:nvSpPr>
          <p:cNvPr id="20" name="Right Triangle 19">
            <a:extLst>
              <a:ext uri="{FF2B5EF4-FFF2-40B4-BE49-F238E27FC236}">
                <a16:creationId xmlns="" xmlns:a16="http://schemas.microsoft.com/office/drawing/2014/main" id="{827DC2C4-B485-428A-BF4A-472D2967F47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6432540" y="3335867"/>
            <a:ext cx="246888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EE04B5EB-F158-4507-90DD-BD23620C7CC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81330" y="623275"/>
            <a:ext cx="8178790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66978" y="3429000"/>
            <a:ext cx="6691254" cy="1713305"/>
          </a:xfrm>
        </p:spPr>
        <p:txBody>
          <a:bodyPr anchor="b">
            <a:normAutofit/>
          </a:bodyPr>
          <a:lstStyle/>
          <a:p>
            <a:pPr algn="l"/>
            <a:r>
              <a:rPr lang="pl-PL" sz="3600" b="1" dirty="0">
                <a:ea typeface="+mj-lt"/>
                <a:cs typeface="+mj-lt"/>
              </a:rPr>
              <a:t>Prezentacja z odbytej praktyki zawodowej </a:t>
            </a:r>
            <a:br>
              <a:rPr lang="pl-PL" sz="3600" b="1" dirty="0">
                <a:ea typeface="+mj-lt"/>
                <a:cs typeface="+mj-lt"/>
              </a:rPr>
            </a:br>
            <a:r>
              <a:rPr lang="pl-PL" sz="3600" b="1" dirty="0">
                <a:ea typeface="+mj-lt"/>
                <a:cs typeface="+mj-lt"/>
              </a:rPr>
              <a:t>technik ekonomista</a:t>
            </a:r>
            <a:endParaRPr lang="pl-PL" sz="3600" dirty="0">
              <a:ea typeface="+mj-lt"/>
              <a:cs typeface="+mj-lt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966977" y="5142305"/>
            <a:ext cx="5490973" cy="753165"/>
          </a:xfrm>
        </p:spPr>
        <p:txBody>
          <a:bodyPr vert="horz" lIns="68580" tIns="34290" rIns="68580" bIns="34290" rtlCol="0" anchor="t">
            <a:normAutofit/>
          </a:bodyPr>
          <a:lstStyle/>
          <a:p>
            <a:pPr algn="l"/>
            <a:r>
              <a:rPr lang="pl-PL" dirty="0">
                <a:ea typeface="+mn-lt"/>
                <a:cs typeface="+mn-lt"/>
              </a:rPr>
              <a:t>Sevilla 19.02 - 12.03.2022</a:t>
            </a:r>
          </a:p>
        </p:txBody>
      </p:sp>
    </p:spTree>
    <p:extLst>
      <p:ext uri="{BB962C8B-B14F-4D97-AF65-F5344CB8AC3E}">
        <p14:creationId xmlns="" xmlns:p14="http://schemas.microsoft.com/office/powerpoint/2010/main" val="65031716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7">
            <a:extLst>
              <a:ext uri="{FF2B5EF4-FFF2-40B4-BE49-F238E27FC236}">
                <a16:creationId xmlns="" xmlns:a16="http://schemas.microsoft.com/office/drawing/2014/main" id="{081EA652-8C6A-4E69-BEB9-17080947455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ight Triangle 9">
            <a:extLst>
              <a:ext uri="{FF2B5EF4-FFF2-40B4-BE49-F238E27FC236}">
                <a16:creationId xmlns="" xmlns:a16="http://schemas.microsoft.com/office/drawing/2014/main" id="{5298780A-33B9-4EA2-8F67-DE68AD62841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6432540" y="3335867"/>
            <a:ext cx="246888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1">
            <a:extLst>
              <a:ext uri="{FF2B5EF4-FFF2-40B4-BE49-F238E27FC236}">
                <a16:creationId xmlns="" xmlns:a16="http://schemas.microsoft.com/office/drawing/2014/main" id="{7F488E8B-4E1E-4402-8935-D4E6C02615C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81330" y="623275"/>
            <a:ext cx="8178790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="" xmlns:a16="http://schemas.microsoft.com/office/drawing/2014/main" id="{1FA4D764-D98F-48E9-88B2-0389FE866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3930" y="1981928"/>
            <a:ext cx="6056111" cy="526289"/>
          </a:xfrm>
        </p:spPr>
        <p:txBody>
          <a:bodyPr anchor="ctr">
            <a:noAutofit/>
          </a:bodyPr>
          <a:lstStyle/>
          <a:p>
            <a:r>
              <a:rPr lang="pl-PL" sz="3600" dirty="0">
                <a:cs typeface="Calibri Light"/>
              </a:rPr>
              <a:t>Czynności podczas praktyk</a:t>
            </a:r>
            <a:endParaRPr lang="pl-PL" sz="3600" dirty="0"/>
          </a:p>
        </p:txBody>
      </p:sp>
      <p:sp>
        <p:nvSpPr>
          <p:cNvPr id="17" name="Symbol zastępczy zawartości 2">
            <a:extLst>
              <a:ext uri="{FF2B5EF4-FFF2-40B4-BE49-F238E27FC236}">
                <a16:creationId xmlns="" xmlns:a16="http://schemas.microsoft.com/office/drawing/2014/main" id="{268EBE8E-9549-4DFF-B5B5-300F22E8E3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3930" y="2723936"/>
            <a:ext cx="6835043" cy="2800395"/>
          </a:xfrm>
        </p:spPr>
        <p:txBody>
          <a:bodyPr anchor="t">
            <a:normAutofit/>
          </a:bodyPr>
          <a:lstStyle/>
          <a:p>
            <a:r>
              <a:rPr lang="en-US" sz="2100" dirty="0">
                <a:ea typeface="+mn-lt"/>
                <a:cs typeface="+mn-lt"/>
              </a:rPr>
              <a:t>tworzenie i modyfikowanie dokumentów za pomocą Exel’a,</a:t>
            </a:r>
          </a:p>
          <a:p>
            <a:r>
              <a:rPr lang="pl-PL" sz="2100" dirty="0">
                <a:ea typeface="+mn-lt"/>
                <a:cs typeface="+mn-lt"/>
              </a:rPr>
              <a:t>obsługa urządzeń technicznych w biurze,</a:t>
            </a:r>
            <a:endParaRPr lang="en-US" sz="2100" dirty="0">
              <a:ea typeface="+mn-lt"/>
              <a:cs typeface="+mn-lt"/>
            </a:endParaRPr>
          </a:p>
          <a:p>
            <a:r>
              <a:rPr lang="pl-PL" sz="2100" dirty="0">
                <a:ea typeface="+mn-lt"/>
                <a:cs typeface="+mn-lt"/>
              </a:rPr>
              <a:t>wykorzystywanie pakietu Microsoft Office w pracach biurowych,</a:t>
            </a:r>
            <a:endParaRPr lang="en-US" sz="2100" dirty="0">
              <a:cs typeface="Calibri"/>
            </a:endParaRPr>
          </a:p>
          <a:p>
            <a:r>
              <a:rPr lang="en-US" sz="2100" dirty="0">
                <a:ea typeface="+mn-lt"/>
                <a:cs typeface="+mn-lt"/>
              </a:rPr>
              <a:t>porządkownie i archiwizacja dokumentów,</a:t>
            </a:r>
            <a:endParaRPr lang="pl-PL" sz="2100" dirty="0">
              <a:ea typeface="+mn-lt"/>
              <a:cs typeface="+mn-lt"/>
            </a:endParaRPr>
          </a:p>
          <a:p>
            <a:r>
              <a:rPr lang="pl-PL" sz="2100" dirty="0">
                <a:ea typeface="+mn-lt"/>
                <a:cs typeface="+mn-lt"/>
              </a:rPr>
              <a:t>pisanie sprawozdań, notatek służbowych, korespondencji,</a:t>
            </a:r>
            <a:endParaRPr lang="en-US" sz="2100" dirty="0">
              <a:ea typeface="+mn-lt"/>
              <a:cs typeface="+mn-lt"/>
            </a:endParaRPr>
          </a:p>
          <a:p>
            <a:r>
              <a:rPr lang="pl-PL" sz="2100" dirty="0">
                <a:ea typeface="+mn-lt"/>
                <a:cs typeface="+mn-lt"/>
              </a:rPr>
              <a:t>sporządzanie dokumentów handlowych,</a:t>
            </a:r>
          </a:p>
          <a:p>
            <a:endParaRPr lang="en-US" sz="2100" dirty="0">
              <a:cs typeface="Calibri"/>
            </a:endParaRPr>
          </a:p>
          <a:p>
            <a:endParaRPr lang="pl-PL" sz="2100" dirty="0">
              <a:cs typeface="Calibri"/>
            </a:endParaRPr>
          </a:p>
          <a:p>
            <a:endParaRPr lang="en-US" sz="2100" dirty="0">
              <a:cs typeface="Calibri"/>
            </a:endParaRPr>
          </a:p>
        </p:txBody>
      </p:sp>
      <p:pic>
        <p:nvPicPr>
          <p:cNvPr id="4" name="Obraz 4" descr="Obraz zawierający tekst&#10;&#10;Opis wygenerowany automatycznie">
            <a:extLst>
              <a:ext uri="{FF2B5EF4-FFF2-40B4-BE49-F238E27FC236}">
                <a16:creationId xmlns="" xmlns:a16="http://schemas.microsoft.com/office/drawing/2014/main" id="{A39ACF64-74A5-4287-ACE2-0696E1C393B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7642" y="705980"/>
            <a:ext cx="7824183" cy="80019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1798355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7">
            <a:extLst>
              <a:ext uri="{FF2B5EF4-FFF2-40B4-BE49-F238E27FC236}">
                <a16:creationId xmlns="" xmlns:a16="http://schemas.microsoft.com/office/drawing/2014/main" id="{081EA652-8C6A-4E69-BEB9-17080947455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ight Triangle 9">
            <a:extLst>
              <a:ext uri="{FF2B5EF4-FFF2-40B4-BE49-F238E27FC236}">
                <a16:creationId xmlns="" xmlns:a16="http://schemas.microsoft.com/office/drawing/2014/main" id="{5298780A-33B9-4EA2-8F67-DE68AD62841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6432540" y="3335867"/>
            <a:ext cx="246888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1">
            <a:extLst>
              <a:ext uri="{FF2B5EF4-FFF2-40B4-BE49-F238E27FC236}">
                <a16:creationId xmlns="" xmlns:a16="http://schemas.microsoft.com/office/drawing/2014/main" id="{7F488E8B-4E1E-4402-8935-D4E6C02615C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81330" y="623275"/>
            <a:ext cx="8178790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="" xmlns:a16="http://schemas.microsoft.com/office/drawing/2014/main" id="{1FA4D764-D98F-48E9-88B2-0389FE866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3930" y="1981928"/>
            <a:ext cx="6056111" cy="526289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l-PL" sz="3200" dirty="0">
                <a:ea typeface="+mj-lt"/>
                <a:cs typeface="+mj-lt"/>
              </a:rPr>
              <a:t>Czynności podczas praktyk c.d.</a:t>
            </a:r>
            <a:endParaRPr lang="pl-PL" sz="3600" dirty="0">
              <a:cs typeface="Calibri Light" panose="020F0302020204030204"/>
            </a:endParaRPr>
          </a:p>
        </p:txBody>
      </p:sp>
      <p:sp>
        <p:nvSpPr>
          <p:cNvPr id="17" name="Symbol zastępczy zawartości 2">
            <a:extLst>
              <a:ext uri="{FF2B5EF4-FFF2-40B4-BE49-F238E27FC236}">
                <a16:creationId xmlns="" xmlns:a16="http://schemas.microsoft.com/office/drawing/2014/main" id="{268EBE8E-9549-4DFF-B5B5-300F22E8E3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3930" y="2783203"/>
            <a:ext cx="6521777" cy="2800395"/>
          </a:xfrm>
        </p:spPr>
        <p:txBody>
          <a:bodyPr anchor="t">
            <a:normAutofit/>
          </a:bodyPr>
          <a:lstStyle/>
          <a:p>
            <a:r>
              <a:rPr lang="en-US" sz="2100" dirty="0">
                <a:ea typeface="+mn-lt"/>
                <a:cs typeface="+mn-lt"/>
              </a:rPr>
              <a:t>porządkowanie i filtrowanie teksu zgodnie z kolejnością,</a:t>
            </a:r>
          </a:p>
          <a:p>
            <a:r>
              <a:rPr lang="pl-PL" sz="2100" dirty="0">
                <a:ea typeface="+mn-lt"/>
                <a:cs typeface="+mn-lt"/>
              </a:rPr>
              <a:t>planowanie prac biurowych,</a:t>
            </a:r>
          </a:p>
          <a:p>
            <a:r>
              <a:rPr lang="pl-PL" sz="2100" dirty="0">
                <a:ea typeface="+mn-lt"/>
                <a:cs typeface="+mn-lt"/>
              </a:rPr>
              <a:t>sporządzanie prezentacji multimedialnych,</a:t>
            </a:r>
          </a:p>
          <a:p>
            <a:r>
              <a:rPr lang="pl-PL" sz="2100" dirty="0">
                <a:ea typeface="+mn-lt"/>
                <a:cs typeface="+mn-lt"/>
              </a:rPr>
              <a:t>redagowanie treści korespondencji,</a:t>
            </a:r>
          </a:p>
          <a:p>
            <a:r>
              <a:rPr lang="pl-PL" sz="2100" dirty="0">
                <a:ea typeface="+mn-lt"/>
                <a:cs typeface="+mn-lt"/>
              </a:rPr>
              <a:t>prowadzenie ewidencji podatkowych i rozliczeń podatkowych.</a:t>
            </a:r>
            <a:endParaRPr lang="pl-PL" sz="2100" dirty="0">
              <a:cs typeface="Calibri"/>
            </a:endParaRPr>
          </a:p>
        </p:txBody>
      </p:sp>
      <p:pic>
        <p:nvPicPr>
          <p:cNvPr id="4" name="Obraz 4" descr="Obraz zawierający tekst&#10;&#10;Opis wygenerowany automatycznie">
            <a:extLst>
              <a:ext uri="{FF2B5EF4-FFF2-40B4-BE49-F238E27FC236}">
                <a16:creationId xmlns="" xmlns:a16="http://schemas.microsoft.com/office/drawing/2014/main" id="{A39ACF64-74A5-4287-ACE2-0696E1C393B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7642" y="705980"/>
            <a:ext cx="7824183" cy="80019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0701608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7">
            <a:extLst>
              <a:ext uri="{FF2B5EF4-FFF2-40B4-BE49-F238E27FC236}">
                <a16:creationId xmlns="" xmlns:a16="http://schemas.microsoft.com/office/drawing/2014/main" id="{081EA652-8C6A-4E69-BEB9-17080947455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ight Triangle 9">
            <a:extLst>
              <a:ext uri="{FF2B5EF4-FFF2-40B4-BE49-F238E27FC236}">
                <a16:creationId xmlns="" xmlns:a16="http://schemas.microsoft.com/office/drawing/2014/main" id="{5298780A-33B9-4EA2-8F67-DE68AD62841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6432540" y="3335867"/>
            <a:ext cx="246888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1">
            <a:extLst>
              <a:ext uri="{FF2B5EF4-FFF2-40B4-BE49-F238E27FC236}">
                <a16:creationId xmlns="" xmlns:a16="http://schemas.microsoft.com/office/drawing/2014/main" id="{7F488E8B-4E1E-4402-8935-D4E6C02615C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81330" y="623275"/>
            <a:ext cx="8178790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="" xmlns:a16="http://schemas.microsoft.com/office/drawing/2014/main" id="{1FA4D764-D98F-48E9-88B2-0389FE866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3930" y="1964995"/>
            <a:ext cx="6487911" cy="526289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l-PL" sz="3600" dirty="0">
                <a:cs typeface="Calibri Light"/>
              </a:rPr>
              <a:t>Rezydencja, w której mieszkaliśmy</a:t>
            </a:r>
            <a:endParaRPr lang="pl-PL" sz="3600" dirty="0"/>
          </a:p>
        </p:txBody>
      </p:sp>
      <p:sp>
        <p:nvSpPr>
          <p:cNvPr id="17" name="Symbol zastępczy zawartości 2">
            <a:extLst>
              <a:ext uri="{FF2B5EF4-FFF2-40B4-BE49-F238E27FC236}">
                <a16:creationId xmlns="" xmlns:a16="http://schemas.microsoft.com/office/drawing/2014/main" id="{268EBE8E-9549-4DFF-B5B5-300F22E8E3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3930" y="2714457"/>
            <a:ext cx="6056111" cy="2800395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pl-PL" sz="2100" dirty="0">
                <a:cs typeface="Calibri"/>
              </a:rPr>
              <a:t>Był to niewielki budynek znajdujący się </a:t>
            </a:r>
            <a:r>
              <a:rPr lang="pl-PL" sz="2100" dirty="0" smtClean="0">
                <a:cs typeface="Calibri"/>
              </a:rPr>
              <a:t>w dzielnicy </a:t>
            </a:r>
            <a:r>
              <a:rPr lang="pl-PL" sz="2100" dirty="0" err="1" smtClean="0">
                <a:cs typeface="Calibri"/>
              </a:rPr>
              <a:t>Nervion</a:t>
            </a:r>
            <a:r>
              <a:rPr lang="pl-PL" sz="2100" dirty="0" smtClean="0">
                <a:cs typeface="Calibri"/>
              </a:rPr>
              <a:t>, </a:t>
            </a:r>
            <a:r>
              <a:rPr lang="pl-PL" sz="2100" dirty="0">
                <a:cs typeface="Calibri"/>
              </a:rPr>
              <a:t>na ulicy Calle Francisco Pacheco 51</a:t>
            </a:r>
            <a:r>
              <a:rPr lang="en-US" dirty="0"/>
              <a:t/>
            </a:r>
            <a:br>
              <a:rPr lang="en-US" dirty="0"/>
            </a:br>
            <a:endParaRPr lang="en-US" dirty="0">
              <a:cs typeface="Calibri" panose="020F0502020204030204"/>
            </a:endParaRPr>
          </a:p>
          <a:p>
            <a:endParaRPr lang="pl-PL" sz="2100" dirty="0">
              <a:cs typeface="Calibri"/>
            </a:endParaRPr>
          </a:p>
        </p:txBody>
      </p:sp>
      <p:pic>
        <p:nvPicPr>
          <p:cNvPr id="4" name="Obraz 4" descr="Obraz zawierający tekst&#10;&#10;Opis wygenerowany automatycznie">
            <a:extLst>
              <a:ext uri="{FF2B5EF4-FFF2-40B4-BE49-F238E27FC236}">
                <a16:creationId xmlns="" xmlns:a16="http://schemas.microsoft.com/office/drawing/2014/main" id="{A39ACF64-74A5-4287-ACE2-0696E1C393B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7642" y="705980"/>
            <a:ext cx="7824183" cy="800198"/>
          </a:xfrm>
          <a:prstGeom prst="rect">
            <a:avLst/>
          </a:prstGeom>
        </p:spPr>
      </p:pic>
      <p:pic>
        <p:nvPicPr>
          <p:cNvPr id="3" name="Obraz 4" descr="Obraz zawierający wewnątrz, podłoże, budynek, sufit&#10;&#10;Opis wygenerowany automatycznie">
            <a:extLst>
              <a:ext uri="{FF2B5EF4-FFF2-40B4-BE49-F238E27FC236}">
                <a16:creationId xmlns="" xmlns:a16="http://schemas.microsoft.com/office/drawing/2014/main" id="{24A841E8-1263-4FFC-9F6B-AC5BCC9A760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69412" y="3521897"/>
            <a:ext cx="1805122" cy="24189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Obraz 5" descr="Obraz zawierający okno, wewnątrz, podłoże, pomieszczenie&#10;&#10;Opis wygenerowany automatycznie">
            <a:extLst>
              <a:ext uri="{FF2B5EF4-FFF2-40B4-BE49-F238E27FC236}">
                <a16:creationId xmlns="" xmlns:a16="http://schemas.microsoft.com/office/drawing/2014/main" id="{56846D0E-4955-44E8-98A8-B412909E696F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28456" y="3584284"/>
            <a:ext cx="2743200" cy="2057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81716547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7">
            <a:extLst>
              <a:ext uri="{FF2B5EF4-FFF2-40B4-BE49-F238E27FC236}">
                <a16:creationId xmlns="" xmlns:a16="http://schemas.microsoft.com/office/drawing/2014/main" id="{081EA652-8C6A-4E69-BEB9-17080947455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ight Triangle 9">
            <a:extLst>
              <a:ext uri="{FF2B5EF4-FFF2-40B4-BE49-F238E27FC236}">
                <a16:creationId xmlns="" xmlns:a16="http://schemas.microsoft.com/office/drawing/2014/main" id="{5298780A-33B9-4EA2-8F67-DE68AD62841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6432540" y="3335867"/>
            <a:ext cx="246888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1">
            <a:extLst>
              <a:ext uri="{FF2B5EF4-FFF2-40B4-BE49-F238E27FC236}">
                <a16:creationId xmlns="" xmlns:a16="http://schemas.microsoft.com/office/drawing/2014/main" id="{7F488E8B-4E1E-4402-8935-D4E6C02615C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81330" y="623275"/>
            <a:ext cx="8178790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="" xmlns:a16="http://schemas.microsoft.com/office/drawing/2014/main" id="{1FA4D764-D98F-48E9-88B2-0389FE866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3930" y="2151903"/>
            <a:ext cx="6056111" cy="526289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pl-PL" dirty="0">
                <a:cs typeface="Calibri Light"/>
              </a:rPr>
              <a:t>Język i porozumiewanie się</a:t>
            </a:r>
            <a:endParaRPr lang="pl-PL" dirty="0"/>
          </a:p>
        </p:txBody>
      </p:sp>
      <p:sp>
        <p:nvSpPr>
          <p:cNvPr id="17" name="Symbol zastępczy zawartości 2">
            <a:extLst>
              <a:ext uri="{FF2B5EF4-FFF2-40B4-BE49-F238E27FC236}">
                <a16:creationId xmlns="" xmlns:a16="http://schemas.microsoft.com/office/drawing/2014/main" id="{268EBE8E-9549-4DFF-B5B5-300F22E8E3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3930" y="2969469"/>
            <a:ext cx="6056111" cy="2800395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pl-PL" sz="2100" dirty="0">
                <a:ea typeface="+mn-lt"/>
                <a:cs typeface="+mn-lt"/>
              </a:rPr>
              <a:t>Podczas tego wyjazdu poprawiłam swoje umiejętności porozumiewania się w języku angielskim, choć Hiszpanie nie przywiązują do niego większej uwagi. Zdobyłam też nowe </a:t>
            </a:r>
            <a:r>
              <a:rPr lang="pl-PL" sz="2100" dirty="0" smtClean="0">
                <a:ea typeface="+mn-lt"/>
                <a:cs typeface="+mn-lt"/>
              </a:rPr>
              <a:t>umiejętności, </a:t>
            </a:r>
            <a:r>
              <a:rPr lang="pl-PL" sz="2100" dirty="0">
                <a:ea typeface="+mn-lt"/>
                <a:cs typeface="+mn-lt"/>
              </a:rPr>
              <a:t>ucząc się podstaw języka hiszpańskiego. Z pewnością przyniesie mi to korzyści w przyszłości.</a:t>
            </a:r>
            <a:endParaRPr lang="pl-PL" sz="2100" dirty="0">
              <a:cs typeface="Calibri"/>
            </a:endParaRPr>
          </a:p>
        </p:txBody>
      </p:sp>
      <p:pic>
        <p:nvPicPr>
          <p:cNvPr id="4" name="Obraz 4" descr="Obraz zawierający tekst&#10;&#10;Opis wygenerowany automatycznie">
            <a:extLst>
              <a:ext uri="{FF2B5EF4-FFF2-40B4-BE49-F238E27FC236}">
                <a16:creationId xmlns="" xmlns:a16="http://schemas.microsoft.com/office/drawing/2014/main" id="{A39ACF64-74A5-4287-ACE2-0696E1C393B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7642" y="705980"/>
            <a:ext cx="7824183" cy="80019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537175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="" xmlns:a16="http://schemas.microsoft.com/office/drawing/2014/main" id="{19D32F93-50AC-4C46-A5DB-291C60DDB7B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Obraz 4" descr="Obraz zawierający tekst&#10;&#10;Opis wygenerowany automatycznie">
            <a:extLst>
              <a:ext uri="{FF2B5EF4-FFF2-40B4-BE49-F238E27FC236}">
                <a16:creationId xmlns="" xmlns:a16="http://schemas.microsoft.com/office/drawing/2014/main" id="{A39ACF64-74A5-4287-ACE2-0696E1C393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21806" y="572156"/>
            <a:ext cx="7210048" cy="721004"/>
          </a:xfrm>
          <a:prstGeom prst="rect">
            <a:avLst/>
          </a:prstGeom>
        </p:spPr>
      </p:pic>
      <p:sp>
        <p:nvSpPr>
          <p:cNvPr id="24" name="Right Triangle 23">
            <a:extLst>
              <a:ext uri="{FF2B5EF4-FFF2-40B4-BE49-F238E27FC236}">
                <a16:creationId xmlns="" xmlns:a16="http://schemas.microsoft.com/office/drawing/2014/main" id="{827DC2C4-B485-428A-BF4A-472D2967F47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6432540" y="3335867"/>
            <a:ext cx="246888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EE04B5EB-F158-4507-90DD-BD23620C7CC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81330" y="623275"/>
            <a:ext cx="8178790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="" xmlns:a16="http://schemas.microsoft.com/office/drawing/2014/main" id="{1FA4D764-D98F-48E9-88B2-0389FE866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150" y="1197644"/>
            <a:ext cx="6691254" cy="802549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2800" kern="1200" dirty="0">
                <a:latin typeface="+mj-lt"/>
                <a:ea typeface="+mj-ea"/>
                <a:cs typeface="+mj-cs"/>
              </a:rPr>
              <a:t>Zwiedzanie Sevilli</a:t>
            </a:r>
          </a:p>
        </p:txBody>
      </p:sp>
      <p:pic>
        <p:nvPicPr>
          <p:cNvPr id="6" name="Obraz 6" descr="Obraz zawierający zewnętrzne, niebo, osoba, grupa&#10;&#10;Opis wygenerowany automatycznie">
            <a:extLst>
              <a:ext uri="{FF2B5EF4-FFF2-40B4-BE49-F238E27FC236}">
                <a16:creationId xmlns="" xmlns:a16="http://schemas.microsoft.com/office/drawing/2014/main" id="{D30BAE6E-4725-4EC3-A159-828859486CC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4319" t="3333" r="1661" b="20417"/>
          <a:stretch/>
        </p:blipFill>
        <p:spPr>
          <a:xfrm>
            <a:off x="996368" y="2205397"/>
            <a:ext cx="2579166" cy="16662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Obraz 7" descr="Obraz zawierający niebo, zewnętrzne, osoba, osoby&#10;&#10;Opis wygenerowany automatycznie">
            <a:extLst>
              <a:ext uri="{FF2B5EF4-FFF2-40B4-BE49-F238E27FC236}">
                <a16:creationId xmlns="" xmlns:a16="http://schemas.microsoft.com/office/drawing/2014/main" id="{E2FA81EB-2BBE-4EB7-B126-508A38B080DF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46854" y="1726340"/>
            <a:ext cx="2743200" cy="2057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Obraz 8" descr="Obraz zawierający zewnętrzne, niebo, podłoże, osoby&#10;&#10;Opis wygenerowany automatycznie">
            <a:extLst>
              <a:ext uri="{FF2B5EF4-FFF2-40B4-BE49-F238E27FC236}">
                <a16:creationId xmlns="" xmlns:a16="http://schemas.microsoft.com/office/drawing/2014/main" id="{6F5D6F5B-E986-43B4-9996-1D69F478980C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41906" y="3985018"/>
            <a:ext cx="2743200" cy="2057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Obraz 9" descr="Obraz zawierający niebo, zewnętrzne, osoby&#10;&#10;Opis wygenerowany automatycznie">
            <a:extLst>
              <a:ext uri="{FF2B5EF4-FFF2-40B4-BE49-F238E27FC236}">
                <a16:creationId xmlns="" xmlns:a16="http://schemas.microsoft.com/office/drawing/2014/main" id="{D314D8A5-DF22-45EB-B2A3-E8F9EB934866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5400000">
            <a:off x="6472749" y="2061953"/>
            <a:ext cx="1990916" cy="14863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Obraz 10" descr="Obraz zawierający łódź, transport&#10;&#10;Opis wygenerowany automatycznie">
            <a:extLst>
              <a:ext uri="{FF2B5EF4-FFF2-40B4-BE49-F238E27FC236}">
                <a16:creationId xmlns="" xmlns:a16="http://schemas.microsoft.com/office/drawing/2014/main" id="{D017BE67-1715-4270-BE03-F1EFC69F581B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929005" y="3875726"/>
            <a:ext cx="2743200" cy="2057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51257109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7">
            <a:extLst>
              <a:ext uri="{FF2B5EF4-FFF2-40B4-BE49-F238E27FC236}">
                <a16:creationId xmlns="" xmlns:a16="http://schemas.microsoft.com/office/drawing/2014/main" id="{081EA652-8C6A-4E69-BEB9-17080947455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ight Triangle 9">
            <a:extLst>
              <a:ext uri="{FF2B5EF4-FFF2-40B4-BE49-F238E27FC236}">
                <a16:creationId xmlns="" xmlns:a16="http://schemas.microsoft.com/office/drawing/2014/main" id="{5298780A-33B9-4EA2-8F67-DE68AD62841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6432540" y="3335867"/>
            <a:ext cx="246888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1">
            <a:extLst>
              <a:ext uri="{FF2B5EF4-FFF2-40B4-BE49-F238E27FC236}">
                <a16:creationId xmlns="" xmlns:a16="http://schemas.microsoft.com/office/drawing/2014/main" id="{7F488E8B-4E1E-4402-8935-D4E6C02615C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81330" y="623275"/>
            <a:ext cx="8178790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="" xmlns:a16="http://schemas.microsoft.com/office/drawing/2014/main" id="{1FA4D764-D98F-48E9-88B2-0389FE866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63" y="1587233"/>
            <a:ext cx="6056111" cy="526289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pl-PL" dirty="0">
                <a:cs typeface="Calibri Light"/>
              </a:rPr>
              <a:t>Wycieczka do </a:t>
            </a:r>
            <a:r>
              <a:rPr lang="pl-PL" dirty="0" smtClean="0">
                <a:cs typeface="Calibri Light"/>
              </a:rPr>
              <a:t>Malagi</a:t>
            </a:r>
            <a:endParaRPr lang="pl-PL" dirty="0">
              <a:cs typeface="Calibri Light"/>
            </a:endParaRPr>
          </a:p>
        </p:txBody>
      </p:sp>
      <p:pic>
        <p:nvPicPr>
          <p:cNvPr id="4" name="Obraz 4" descr="Obraz zawierający tekst&#10;&#10;Opis wygenerowany automatycznie">
            <a:extLst>
              <a:ext uri="{FF2B5EF4-FFF2-40B4-BE49-F238E27FC236}">
                <a16:creationId xmlns="" xmlns:a16="http://schemas.microsoft.com/office/drawing/2014/main" id="{A39ACF64-74A5-4287-ACE2-0696E1C393B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5609" y="650896"/>
            <a:ext cx="7824183" cy="682145"/>
          </a:xfrm>
          <a:prstGeom prst="rect">
            <a:avLst/>
          </a:prstGeom>
        </p:spPr>
      </p:pic>
      <p:sp>
        <p:nvSpPr>
          <p:cNvPr id="8" name="Symbol zastępczy zawartości 7">
            <a:extLst>
              <a:ext uri="{FF2B5EF4-FFF2-40B4-BE49-F238E27FC236}">
                <a16:creationId xmlns="" xmlns:a16="http://schemas.microsoft.com/office/drawing/2014/main" id="{124287F5-6426-4A36-B0DB-0B4D56AD24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7452" y="2401678"/>
            <a:ext cx="3524138" cy="312879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pl-PL" sz="2400" dirty="0">
                <a:cs typeface="Calibri" panose="020F0502020204030204"/>
              </a:rPr>
              <a:t>Dnia 26 lutego całą grupą mieliśmy okazję wybrać na do </a:t>
            </a:r>
            <a:r>
              <a:rPr lang="pl-PL" sz="2400" dirty="0" smtClean="0">
                <a:cs typeface="Calibri" panose="020F0502020204030204"/>
              </a:rPr>
              <a:t>Malagi</a:t>
            </a:r>
            <a:r>
              <a:rPr lang="pl-PL" sz="2400" dirty="0">
                <a:cs typeface="Calibri" panose="020F0502020204030204"/>
              </a:rPr>
              <a:t>, miasta oddalonego od Sevilli o 210 km. Zabytki i widoki zaparły nam dech w piersiach, </a:t>
            </a:r>
            <a:r>
              <a:rPr lang="pl-PL" sz="2400" dirty="0" smtClean="0">
                <a:cs typeface="Calibri" panose="020F0502020204030204"/>
              </a:rPr>
              <a:t>ale na mnie największe wrażenie zrobiło morze.</a:t>
            </a:r>
            <a:endParaRPr lang="pl-PL" sz="2400" dirty="0">
              <a:cs typeface="Calibri" panose="020F0502020204030204"/>
            </a:endParaRPr>
          </a:p>
        </p:txBody>
      </p:sp>
      <p:pic>
        <p:nvPicPr>
          <p:cNvPr id="9" name="Obraz 9" descr="Obraz zawierający niebo, zewnętrzne, osoba&#10;&#10;Opis wygenerowany automatycznie">
            <a:extLst>
              <a:ext uri="{FF2B5EF4-FFF2-40B4-BE49-F238E27FC236}">
                <a16:creationId xmlns="" xmlns:a16="http://schemas.microsoft.com/office/drawing/2014/main" id="{A66B4A98-665D-44D1-822F-451FC5C666B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17344" y="2419142"/>
            <a:ext cx="2398704" cy="31979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5128945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="" xmlns:a16="http://schemas.microsoft.com/office/drawing/2014/main" id="{19D32F93-50AC-4C46-A5DB-291C60DDB7B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Obraz 4" descr="Obraz zawierający tekst&#10;&#10;Opis wygenerowany automatycznie">
            <a:extLst>
              <a:ext uri="{FF2B5EF4-FFF2-40B4-BE49-F238E27FC236}">
                <a16:creationId xmlns="" xmlns:a16="http://schemas.microsoft.com/office/drawing/2014/main" id="{A39ACF64-74A5-4287-ACE2-0696E1C393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66977" y="681447"/>
            <a:ext cx="7210048" cy="721004"/>
          </a:xfrm>
          <a:prstGeom prst="rect">
            <a:avLst/>
          </a:prstGeom>
        </p:spPr>
      </p:pic>
      <p:sp>
        <p:nvSpPr>
          <p:cNvPr id="24" name="Right Triangle 23">
            <a:extLst>
              <a:ext uri="{FF2B5EF4-FFF2-40B4-BE49-F238E27FC236}">
                <a16:creationId xmlns="" xmlns:a16="http://schemas.microsoft.com/office/drawing/2014/main" id="{827DC2C4-B485-428A-BF4A-472D2967F47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6432540" y="3335867"/>
            <a:ext cx="246888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EE04B5EB-F158-4507-90DD-BD23620C7CC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81330" y="623275"/>
            <a:ext cx="8178790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Obraz 6" descr="Obraz zawierający niebo, przyroda, brzeg&#10;&#10;Opis wygenerowany automatycznie">
            <a:extLst>
              <a:ext uri="{FF2B5EF4-FFF2-40B4-BE49-F238E27FC236}">
                <a16:creationId xmlns="" xmlns:a16="http://schemas.microsoft.com/office/drawing/2014/main" id="{9389C8D3-13FC-48F5-87AB-62550D351FE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73626" y="3821082"/>
            <a:ext cx="2916244" cy="21849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Obraz 4" descr="Obraz zawierający zewnętrzne, osoba, ulica, osoby&#10;&#10;Opis wygenerowany automatycznie">
            <a:extLst>
              <a:ext uri="{FF2B5EF4-FFF2-40B4-BE49-F238E27FC236}">
                <a16:creationId xmlns="" xmlns:a16="http://schemas.microsoft.com/office/drawing/2014/main" id="{36B33D5C-E52E-402F-8F5B-5658C8FC814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6393438" y="2334239"/>
            <a:ext cx="1962454" cy="14718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Obraz 5" descr="Obraz zawierający osoba, zewnętrzne, osoby, ulica&#10;&#10;Opis wygenerowany automatycznie">
            <a:extLst>
              <a:ext uri="{FF2B5EF4-FFF2-40B4-BE49-F238E27FC236}">
                <a16:creationId xmlns="" xmlns:a16="http://schemas.microsoft.com/office/drawing/2014/main" id="{D3603605-50AC-4D48-AABD-8D9DFA881D8D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400000">
            <a:off x="140257" y="2356129"/>
            <a:ext cx="3657600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Obraz 10" descr="Obraz zawierający niebo, zewnętrzne, plaża, przyroda&#10;&#10;Opis wygenerowany automatycznie">
            <a:extLst>
              <a:ext uri="{FF2B5EF4-FFF2-40B4-BE49-F238E27FC236}">
                <a16:creationId xmlns="" xmlns:a16="http://schemas.microsoft.com/office/drawing/2014/main" id="{5B7698EA-4F8E-439A-827A-74B6AA4A349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/>
          <a:srcRect l="29851" t="664" r="12438"/>
          <a:stretch/>
        </p:blipFill>
        <p:spPr>
          <a:xfrm rot="5400000">
            <a:off x="3886199" y="1205843"/>
            <a:ext cx="2110857" cy="29253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6062623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7">
            <a:extLst>
              <a:ext uri="{FF2B5EF4-FFF2-40B4-BE49-F238E27FC236}">
                <a16:creationId xmlns="" xmlns:a16="http://schemas.microsoft.com/office/drawing/2014/main" id="{081EA652-8C6A-4E69-BEB9-17080947455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ight Triangle 9">
            <a:extLst>
              <a:ext uri="{FF2B5EF4-FFF2-40B4-BE49-F238E27FC236}">
                <a16:creationId xmlns="" xmlns:a16="http://schemas.microsoft.com/office/drawing/2014/main" id="{5298780A-33B9-4EA2-8F67-DE68AD62841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6432540" y="3335867"/>
            <a:ext cx="246888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1">
            <a:extLst>
              <a:ext uri="{FF2B5EF4-FFF2-40B4-BE49-F238E27FC236}">
                <a16:creationId xmlns="" xmlns:a16="http://schemas.microsoft.com/office/drawing/2014/main" id="{7F488E8B-4E1E-4402-8935-D4E6C02615C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81330" y="623275"/>
            <a:ext cx="8178790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="" xmlns:a16="http://schemas.microsoft.com/office/drawing/2014/main" id="{1FA4D764-D98F-48E9-88B2-0389FE866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3930" y="1605448"/>
            <a:ext cx="6056111" cy="526289"/>
          </a:xfrm>
        </p:spPr>
        <p:txBody>
          <a:bodyPr anchor="ctr">
            <a:normAutofit fontScale="90000"/>
          </a:bodyPr>
          <a:lstStyle/>
          <a:p>
            <a:r>
              <a:rPr lang="pl-PL" dirty="0">
                <a:cs typeface="Calibri Light"/>
              </a:rPr>
              <a:t>Wycieczka do Kordoby</a:t>
            </a:r>
            <a:endParaRPr lang="pl-PL" dirty="0"/>
          </a:p>
        </p:txBody>
      </p:sp>
      <p:pic>
        <p:nvPicPr>
          <p:cNvPr id="4" name="Obraz 4" descr="Obraz zawierający tekst&#10;&#10;Opis wygenerowany automatycznie">
            <a:extLst>
              <a:ext uri="{FF2B5EF4-FFF2-40B4-BE49-F238E27FC236}">
                <a16:creationId xmlns="" xmlns:a16="http://schemas.microsoft.com/office/drawing/2014/main" id="{A39ACF64-74A5-4287-ACE2-0696E1C393B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7642" y="705980"/>
            <a:ext cx="7824183" cy="800198"/>
          </a:xfrm>
          <a:prstGeom prst="rect">
            <a:avLst/>
          </a:prstGeom>
        </p:spPr>
      </p:pic>
      <p:sp>
        <p:nvSpPr>
          <p:cNvPr id="7" name="Symbol zastępczy zawartości 6">
            <a:extLst>
              <a:ext uri="{FF2B5EF4-FFF2-40B4-BE49-F238E27FC236}">
                <a16:creationId xmlns="" xmlns:a16="http://schemas.microsoft.com/office/drawing/2014/main" id="{09F62994-0D10-4E59-9030-83134416BA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5630" y="2290110"/>
            <a:ext cx="4243673" cy="366827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pl-PL" dirty="0">
                <a:cs typeface="Calibri"/>
              </a:rPr>
              <a:t>Dnia 4 marca całą grupą mieliśmy drugą wycieczkę. Tym razem do malowniczej Kordoby. Miasto bardzo ładne z ciekawą zabudową, które również zrobiło na nas duże wrażenie.</a:t>
            </a:r>
          </a:p>
        </p:txBody>
      </p:sp>
      <p:pic>
        <p:nvPicPr>
          <p:cNvPr id="9" name="Obraz 9" descr="Obraz zawierający niebo, zewnętrzne, budynek, przyroda&#10;&#10;Opis wygenerowany automatycznie">
            <a:extLst>
              <a:ext uri="{FF2B5EF4-FFF2-40B4-BE49-F238E27FC236}">
                <a16:creationId xmlns="" xmlns:a16="http://schemas.microsoft.com/office/drawing/2014/main" id="{39CD1E5B-F7A7-4665-92CD-017E77643AC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4990037" y="2870706"/>
            <a:ext cx="2892564" cy="18870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4626303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7">
            <a:extLst>
              <a:ext uri="{FF2B5EF4-FFF2-40B4-BE49-F238E27FC236}">
                <a16:creationId xmlns="" xmlns:a16="http://schemas.microsoft.com/office/drawing/2014/main" id="{081EA652-8C6A-4E69-BEB9-17080947455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ight Triangle 9">
            <a:extLst>
              <a:ext uri="{FF2B5EF4-FFF2-40B4-BE49-F238E27FC236}">
                <a16:creationId xmlns="" xmlns:a16="http://schemas.microsoft.com/office/drawing/2014/main" id="{5298780A-33B9-4EA2-8F67-DE68AD62841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6432540" y="3335867"/>
            <a:ext cx="246888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1">
            <a:extLst>
              <a:ext uri="{FF2B5EF4-FFF2-40B4-BE49-F238E27FC236}">
                <a16:creationId xmlns="" xmlns:a16="http://schemas.microsoft.com/office/drawing/2014/main" id="{7F488E8B-4E1E-4402-8935-D4E6C02615C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81330" y="623275"/>
            <a:ext cx="8178790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Obraz 4" descr="Obraz zawierający tekst&#10;&#10;Opis wygenerowany automatycznie">
            <a:extLst>
              <a:ext uri="{FF2B5EF4-FFF2-40B4-BE49-F238E27FC236}">
                <a16:creationId xmlns="" xmlns:a16="http://schemas.microsoft.com/office/drawing/2014/main" id="{A39ACF64-74A5-4287-ACE2-0696E1C393B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7642" y="705980"/>
            <a:ext cx="7824183" cy="800198"/>
          </a:xfrm>
          <a:prstGeom prst="rect">
            <a:avLst/>
          </a:prstGeom>
        </p:spPr>
      </p:pic>
      <p:pic>
        <p:nvPicPr>
          <p:cNvPr id="9" name="Obraz 9" descr="Obraz zawierający drzewo, latawiec, zewnętrzne, kolorowy&#10;&#10;Opis wygenerowany automatycznie">
            <a:extLst>
              <a:ext uri="{FF2B5EF4-FFF2-40B4-BE49-F238E27FC236}">
                <a16:creationId xmlns="" xmlns:a16="http://schemas.microsoft.com/office/drawing/2014/main" id="{7733D75D-C1A2-4183-BE64-C0F77202110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423367" y="3290298"/>
            <a:ext cx="3102039" cy="2333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Obraz 10" descr="Obraz zawierający zewnętrzne, ulica, droga, wąski&#10;&#10;Opis wygenerowany automatycznie">
            <a:extLst>
              <a:ext uri="{FF2B5EF4-FFF2-40B4-BE49-F238E27FC236}">
                <a16:creationId xmlns="" xmlns:a16="http://schemas.microsoft.com/office/drawing/2014/main" id="{DC4E21F7-3C3E-4133-A881-8FFBD7E83F52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3264153" y="2911690"/>
            <a:ext cx="3657600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Obraz 8" descr="Obraz zawierający niebo, zewnętrzne, przyroda, brzeg&#10;&#10;Opis wygenerowany automatycznie">
            <a:extLst>
              <a:ext uri="{FF2B5EF4-FFF2-40B4-BE49-F238E27FC236}">
                <a16:creationId xmlns="" xmlns:a16="http://schemas.microsoft.com/office/drawing/2014/main" id="{34B7C5D9-23CA-4417-AC86-1D50BE0013EE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22831" y="1626157"/>
            <a:ext cx="2743200" cy="2057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Obraz 4" descr="Obraz zawierający niebo, zewnętrzne, osoba, osoby&#10;&#10;Opis wygenerowany automatycznie">
            <a:extLst>
              <a:ext uri="{FF2B5EF4-FFF2-40B4-BE49-F238E27FC236}">
                <a16:creationId xmlns="" xmlns:a16="http://schemas.microsoft.com/office/drawing/2014/main" id="{CAB7E3E2-D7AD-49E3-B47F-C019102D48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 cstate="print"/>
          <a:stretch>
            <a:fillRect/>
          </a:stretch>
        </p:blipFill>
        <p:spPr>
          <a:xfrm>
            <a:off x="2261668" y="1548688"/>
            <a:ext cx="2577199" cy="19260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4670924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7">
            <a:extLst>
              <a:ext uri="{FF2B5EF4-FFF2-40B4-BE49-F238E27FC236}">
                <a16:creationId xmlns="" xmlns:a16="http://schemas.microsoft.com/office/drawing/2014/main" id="{081EA652-8C6A-4E69-BEB9-17080947455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ight Triangle 9">
            <a:extLst>
              <a:ext uri="{FF2B5EF4-FFF2-40B4-BE49-F238E27FC236}">
                <a16:creationId xmlns="" xmlns:a16="http://schemas.microsoft.com/office/drawing/2014/main" id="{5298780A-33B9-4EA2-8F67-DE68AD62841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6432540" y="3335867"/>
            <a:ext cx="246888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1">
            <a:extLst>
              <a:ext uri="{FF2B5EF4-FFF2-40B4-BE49-F238E27FC236}">
                <a16:creationId xmlns="" xmlns:a16="http://schemas.microsoft.com/office/drawing/2014/main" id="{7F488E8B-4E1E-4402-8935-D4E6C02615C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81330" y="623275"/>
            <a:ext cx="8178790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="" xmlns:a16="http://schemas.microsoft.com/office/drawing/2014/main" id="{1FA4D764-D98F-48E9-88B2-0389FE866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3930" y="1915106"/>
            <a:ext cx="6056111" cy="526289"/>
          </a:xfrm>
        </p:spPr>
        <p:txBody>
          <a:bodyPr anchor="ctr">
            <a:noAutofit/>
          </a:bodyPr>
          <a:lstStyle/>
          <a:p>
            <a:r>
              <a:rPr lang="pl-PL" sz="3200" dirty="0">
                <a:cs typeface="Calibri Light"/>
              </a:rPr>
              <a:t>Odebranie końcowych certyfikatów</a:t>
            </a:r>
            <a:endParaRPr lang="pl-PL" sz="3200" dirty="0"/>
          </a:p>
        </p:txBody>
      </p:sp>
      <p:sp>
        <p:nvSpPr>
          <p:cNvPr id="17" name="Symbol zastępczy zawartości 2">
            <a:extLst>
              <a:ext uri="{FF2B5EF4-FFF2-40B4-BE49-F238E27FC236}">
                <a16:creationId xmlns="" xmlns:a16="http://schemas.microsoft.com/office/drawing/2014/main" id="{268EBE8E-9549-4DFF-B5B5-300F22E8E3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3930" y="2577844"/>
            <a:ext cx="6056111" cy="2800395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pl-PL" sz="2100" dirty="0">
                <a:cs typeface="Calibri" panose="020F0502020204030204"/>
              </a:rPr>
              <a:t>Dnia 11 marca 2022 roku odebraliśmy certyfikaty potwierdzające ukończenie stażu.</a:t>
            </a:r>
          </a:p>
        </p:txBody>
      </p:sp>
      <p:pic>
        <p:nvPicPr>
          <p:cNvPr id="4" name="Obraz 4" descr="Obraz zawierający tekst&#10;&#10;Opis wygenerowany automatycznie">
            <a:extLst>
              <a:ext uri="{FF2B5EF4-FFF2-40B4-BE49-F238E27FC236}">
                <a16:creationId xmlns="" xmlns:a16="http://schemas.microsoft.com/office/drawing/2014/main" id="{A39ACF64-74A5-4287-ACE2-0696E1C393B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7642" y="705980"/>
            <a:ext cx="7824183" cy="800198"/>
          </a:xfrm>
          <a:prstGeom prst="rect">
            <a:avLst/>
          </a:prstGeom>
        </p:spPr>
      </p:pic>
      <p:pic>
        <p:nvPicPr>
          <p:cNvPr id="5" name="Obraz 5" descr="Obraz zawierający osoba, wewnątrz, podłoże, grupa&#10;&#10;Opis wygenerowany automatycznie">
            <a:extLst>
              <a:ext uri="{FF2B5EF4-FFF2-40B4-BE49-F238E27FC236}">
                <a16:creationId xmlns="" xmlns:a16="http://schemas.microsoft.com/office/drawing/2014/main" id="{BE093A83-279A-4A0F-880E-6D021508833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608" y="3511423"/>
            <a:ext cx="2743200" cy="2057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Obraz 6" descr="Obraz zawierający tekst, osoba, stojące, pozujący&#10;&#10;Opis wygenerowany automatycznie">
            <a:extLst>
              <a:ext uri="{FF2B5EF4-FFF2-40B4-BE49-F238E27FC236}">
                <a16:creationId xmlns="" xmlns:a16="http://schemas.microsoft.com/office/drawing/2014/main" id="{3DB2C78C-FC37-43FC-B0C2-4EF43424393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9610" r="5105" b="413"/>
          <a:stretch/>
        </p:blipFill>
        <p:spPr>
          <a:xfrm rot="5400000">
            <a:off x="4931649" y="3249471"/>
            <a:ext cx="2128067" cy="18051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7141062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="" xmlns:a16="http://schemas.microsoft.com/office/drawing/2014/main" id="{9D25F302-27C5-414F-97F8-6EA0A6C028B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ight Triangle 19">
            <a:extLst>
              <a:ext uri="{FF2B5EF4-FFF2-40B4-BE49-F238E27FC236}">
                <a16:creationId xmlns="" xmlns:a16="http://schemas.microsoft.com/office/drawing/2014/main" id="{830A36F8-48C2-4842-A87B-8CE8DF4E7FD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6432540" y="3335867"/>
            <a:ext cx="246888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8F451A30-466B-4996-9BA5-CD6ABCC6D55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81330" y="623275"/>
            <a:ext cx="8178790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Obraz 6" descr="Obraz zawierający tekst, clipart&#10;&#10;Opis wygenerowany automatycznie">
            <a:extLst>
              <a:ext uri="{FF2B5EF4-FFF2-40B4-BE49-F238E27FC236}">
                <a16:creationId xmlns="" xmlns:a16="http://schemas.microsoft.com/office/drawing/2014/main" id="{1DE892BB-842F-46C1-996A-D01A72DAF7A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35844" y="4011934"/>
            <a:ext cx="2241398" cy="15034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Obraz 5" descr="Obraz zawierający tekst&#10;&#10;Opis wygenerowany automatycznie">
            <a:extLst>
              <a:ext uri="{FF2B5EF4-FFF2-40B4-BE49-F238E27FC236}">
                <a16:creationId xmlns="" xmlns:a16="http://schemas.microsoft.com/office/drawing/2014/main" id="{182AD7B7-5C4F-4455-AD63-8C7D8CA36F3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77318" y="3258087"/>
            <a:ext cx="2244648" cy="13855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Obraz 4" descr="Obraz zawierający tekst&#10;&#10;Opis wygenerowany automatycznie">
            <a:extLst>
              <a:ext uri="{FF2B5EF4-FFF2-40B4-BE49-F238E27FC236}">
                <a16:creationId xmlns="" xmlns:a16="http://schemas.microsoft.com/office/drawing/2014/main" id="{D02BA577-A7B0-4BF1-9705-8C39FDD8C5AD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7642" y="714447"/>
            <a:ext cx="7824183" cy="800198"/>
          </a:xfrm>
          <a:prstGeom prst="rect">
            <a:avLst/>
          </a:prstGeom>
        </p:spPr>
      </p:pic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5EDE21A6-BDBC-4399-9BFF-4A1C712035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978" y="2145403"/>
            <a:ext cx="6897405" cy="1581295"/>
          </a:xfrm>
        </p:spPr>
        <p:txBody>
          <a:bodyPr vert="horz" lIns="68580" tIns="34290" rIns="68580" bIns="34290" rtlCol="0" anchor="t">
            <a:norm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pl-PL" sz="2000" dirty="0">
                <a:ea typeface="+mn-lt"/>
                <a:cs typeface="+mn-lt"/>
              </a:rPr>
              <a:t>Na przełomie lutego i marca 2022 odbyłam praktykę zawodową w Sevilli, w Hiszpanii. Praktyki te odbyły się dzięki programowi unijnemu Erasmus+.</a:t>
            </a:r>
            <a:endParaRPr lang="pl-PL" sz="1800" dirty="0">
              <a:cs typeface="Calibri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pl-PL" sz="1700" dirty="0">
              <a:cs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2620420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="" xmlns:a16="http://schemas.microsoft.com/office/drawing/2014/main" id="{19D32F93-50AC-4C46-A5DB-291C60DDB7B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Obraz 4" descr="Obraz zawierający tekst&#10;&#10;Opis wygenerowany automatycznie">
            <a:extLst>
              <a:ext uri="{FF2B5EF4-FFF2-40B4-BE49-F238E27FC236}">
                <a16:creationId xmlns="" xmlns:a16="http://schemas.microsoft.com/office/drawing/2014/main" id="{A39ACF64-74A5-4287-ACE2-0696E1C393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66977" y="1865431"/>
            <a:ext cx="7210048" cy="721004"/>
          </a:xfrm>
          <a:prstGeom prst="rect">
            <a:avLst/>
          </a:prstGeom>
        </p:spPr>
      </p:pic>
      <p:sp>
        <p:nvSpPr>
          <p:cNvPr id="24" name="Right Triangle 23">
            <a:extLst>
              <a:ext uri="{FF2B5EF4-FFF2-40B4-BE49-F238E27FC236}">
                <a16:creationId xmlns="" xmlns:a16="http://schemas.microsoft.com/office/drawing/2014/main" id="{827DC2C4-B485-428A-BF4A-472D2967F47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6432540" y="3335867"/>
            <a:ext cx="246888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EE04B5EB-F158-4507-90DD-BD23620C7CC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81330" y="623275"/>
            <a:ext cx="8178790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="" xmlns:a16="http://schemas.microsoft.com/office/drawing/2014/main" id="{1FA4D764-D98F-48E9-88B2-0389FE866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978" y="3429000"/>
            <a:ext cx="6691254" cy="1713305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3200" dirty="0">
                <a:cs typeface="Calibri Light"/>
              </a:rPr>
              <a:t>Prezentację przygotowała: </a:t>
            </a:r>
            <a:br>
              <a:rPr lang="en-US" sz="3200" dirty="0">
                <a:cs typeface="Calibri Light"/>
              </a:rPr>
            </a:br>
            <a:r>
              <a:rPr lang="en-US" sz="3200" dirty="0">
                <a:cs typeface="Calibri Light"/>
              </a:rPr>
              <a:t>Joanna Zdanowska</a:t>
            </a:r>
            <a:endParaRPr lang="en-US" sz="3200" kern="1200" dirty="0">
              <a:latin typeface="+mj-lt"/>
              <a:cs typeface="Calibri Ligh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316598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="" xmlns:a16="http://schemas.microsoft.com/office/drawing/2014/main" id="{9D25F302-27C5-414F-97F8-6EA0A6C028B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ight Triangle 20">
            <a:extLst>
              <a:ext uri="{FF2B5EF4-FFF2-40B4-BE49-F238E27FC236}">
                <a16:creationId xmlns="" xmlns:a16="http://schemas.microsoft.com/office/drawing/2014/main" id="{830A36F8-48C2-4842-A87B-8CE8DF4E7FD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6432540" y="3335867"/>
            <a:ext cx="246888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8F451A30-466B-4996-9BA5-CD6ABCC6D55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81330" y="623275"/>
            <a:ext cx="8178790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="" xmlns:a16="http://schemas.microsoft.com/office/drawing/2014/main" id="{110E10DF-8C33-4EAF-BC6A-9A02574AF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3045" y="1722420"/>
            <a:ext cx="5715434" cy="324312"/>
          </a:xfrm>
        </p:spPr>
        <p:txBody>
          <a:bodyPr>
            <a:noAutofit/>
          </a:bodyPr>
          <a:lstStyle/>
          <a:p>
            <a:r>
              <a:rPr lang="pl-PL" sz="4000" dirty="0">
                <a:cs typeface="Calibri Light"/>
              </a:rPr>
              <a:t>Moje miejsce pracy</a:t>
            </a:r>
            <a:endParaRPr lang="pl-PL" dirty="0">
              <a:cs typeface="Calibri Light" panose="020F0302020204030204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10BE0625-8DFA-4AB5-9536-45109FE6BA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3045" y="2352343"/>
            <a:ext cx="7130276" cy="756289"/>
          </a:xfrm>
        </p:spPr>
        <p:txBody>
          <a:bodyPr anchor="t">
            <a:normAutofit lnSpcReduction="10000"/>
          </a:bodyPr>
          <a:lstStyle/>
          <a:p>
            <a:pPr marL="0" indent="0">
              <a:buNone/>
            </a:pPr>
            <a:r>
              <a:rPr lang="pl-PL" sz="1700" dirty="0">
                <a:cs typeface="Calibri" panose="020F0502020204030204"/>
              </a:rPr>
              <a:t>Moim miejscem pracy była Akademia Języków Obcych </a:t>
            </a:r>
            <a:r>
              <a:rPr lang="pl-PL" sz="1700" b="1" dirty="0">
                <a:cs typeface="Calibri" panose="020F0502020204030204"/>
              </a:rPr>
              <a:t>Forencur S.L.</a:t>
            </a:r>
            <a:r>
              <a:rPr lang="pl-PL" sz="1700" dirty="0">
                <a:cs typeface="Calibri" panose="020F0502020204030204"/>
              </a:rPr>
              <a:t> znajdująca się w lokalu 6B przy ulicy Tigris w Sevilli. Akademia ma świetną opinię, a na google całe 5 gwiazdek.</a:t>
            </a:r>
          </a:p>
        </p:txBody>
      </p:sp>
      <p:pic>
        <p:nvPicPr>
          <p:cNvPr id="6" name="Obraz 4" descr="Obraz zawierający tekst&#10;&#10;Opis wygenerowany automatycznie">
            <a:extLst>
              <a:ext uri="{FF2B5EF4-FFF2-40B4-BE49-F238E27FC236}">
                <a16:creationId xmlns="" xmlns:a16="http://schemas.microsoft.com/office/drawing/2014/main" id="{3C7F2036-D7E3-4129-8017-AFD9C04FA68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7642" y="705980"/>
            <a:ext cx="7824183" cy="800198"/>
          </a:xfrm>
          <a:prstGeom prst="rect">
            <a:avLst/>
          </a:prstGeom>
        </p:spPr>
      </p:pic>
      <p:pic>
        <p:nvPicPr>
          <p:cNvPr id="7" name="Obraz 7" descr="Obraz zawierający tekst, drzewo, zewnętrzne&#10;&#10;Opis wygenerowany automatycznie">
            <a:extLst>
              <a:ext uri="{FF2B5EF4-FFF2-40B4-BE49-F238E27FC236}">
                <a16:creationId xmlns="" xmlns:a16="http://schemas.microsoft.com/office/drawing/2014/main" id="{4A637DE9-C6E1-4445-9C6B-52EF6814786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61933" y="3339508"/>
            <a:ext cx="2675466" cy="18723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Obraz 8" descr="Obraz zawierający tekst, znak&#10;&#10;Opis wygenerowany automatycznie">
            <a:extLst>
              <a:ext uri="{FF2B5EF4-FFF2-40B4-BE49-F238E27FC236}">
                <a16:creationId xmlns="" xmlns:a16="http://schemas.microsoft.com/office/drawing/2014/main" id="{4F70F874-337A-4F8F-8669-38A6B954A4E7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1198034" y="3534833"/>
            <a:ext cx="2734734" cy="20489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92644525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="" xmlns:a16="http://schemas.microsoft.com/office/drawing/2014/main" id="{081EA652-8C6A-4E69-BEB9-17080947455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ight Triangle 9">
            <a:extLst>
              <a:ext uri="{FF2B5EF4-FFF2-40B4-BE49-F238E27FC236}">
                <a16:creationId xmlns="" xmlns:a16="http://schemas.microsoft.com/office/drawing/2014/main" id="{5298780A-33B9-4EA2-8F67-DE68AD62841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6432540" y="3335867"/>
            <a:ext cx="246888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7F488E8B-4E1E-4402-8935-D4E6C02615C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81330" y="623275"/>
            <a:ext cx="8178790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="" xmlns:a16="http://schemas.microsoft.com/office/drawing/2014/main" id="{16105492-84D4-41B3-B315-EDCE0F973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0064" y="1905727"/>
            <a:ext cx="6089977" cy="670223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l-PL" sz="3200" dirty="0">
                <a:cs typeface="Calibri Light"/>
              </a:rPr>
              <a:t>Kilka słów o Forencur S.L.</a:t>
            </a:r>
            <a:endParaRPr lang="pl-PL" sz="32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9C77147E-2402-4546-AAF8-91C652C620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3930" y="2715469"/>
            <a:ext cx="6056111" cy="2800395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pl-PL" sz="2100" dirty="0">
                <a:cs typeface="Calibri"/>
              </a:rPr>
              <a:t>Jest to akademia języków obcych oferująca kursy online oraz na miejscu. Firma jest bardzo dobrze rozwinięta i swoją działalność prowadzi już dłuższy czas. W akademii można uczęszczać na zajęcia z języka angielskiego, niemieckiego, hiszpańskiego oraz francuskiego. Lekcje są prowadzone na bardzo wysokim poziomie, dzięki wykształconej kadrze nauczycieli.</a:t>
            </a:r>
          </a:p>
        </p:txBody>
      </p:sp>
      <p:pic>
        <p:nvPicPr>
          <p:cNvPr id="4" name="Obraz 4" descr="Obraz zawierający tekst&#10;&#10;Opis wygenerowany automatycznie">
            <a:extLst>
              <a:ext uri="{FF2B5EF4-FFF2-40B4-BE49-F238E27FC236}">
                <a16:creationId xmlns="" xmlns:a16="http://schemas.microsoft.com/office/drawing/2014/main" id="{3D60C245-BFE6-43AA-A7C6-B7D2415CE08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7642" y="705980"/>
            <a:ext cx="7824183" cy="80019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4421934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="" xmlns:a16="http://schemas.microsoft.com/office/drawing/2014/main" id="{081EA652-8C6A-4E69-BEB9-17080947455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ight Triangle 9">
            <a:extLst>
              <a:ext uri="{FF2B5EF4-FFF2-40B4-BE49-F238E27FC236}">
                <a16:creationId xmlns="" xmlns:a16="http://schemas.microsoft.com/office/drawing/2014/main" id="{5298780A-33B9-4EA2-8F67-DE68AD62841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6432540" y="3335867"/>
            <a:ext cx="246888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7F488E8B-4E1E-4402-8935-D4E6C02615C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81330" y="623275"/>
            <a:ext cx="8178790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="" xmlns:a16="http://schemas.microsoft.com/office/drawing/2014/main" id="{A9399ED9-0662-4A7F-9B7D-80B2A9589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3930" y="2058128"/>
            <a:ext cx="6056111" cy="610956"/>
          </a:xfrm>
        </p:spPr>
        <p:txBody>
          <a:bodyPr anchor="ctr">
            <a:noAutofit/>
          </a:bodyPr>
          <a:lstStyle/>
          <a:p>
            <a:r>
              <a:rPr lang="pl-PL" sz="3600" dirty="0">
                <a:cs typeface="Calibri Light"/>
              </a:rPr>
              <a:t>Godziny pracy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77AE113F-19BA-4350-9A62-47851E0A63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3930" y="2969469"/>
            <a:ext cx="4786111" cy="181826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pl-PL" sz="2100" dirty="0">
                <a:cs typeface="Calibri"/>
              </a:rPr>
              <a:t>Swoją pracę w szkole językowej Forencur S.L. rozpoczynałam o godzinie </a:t>
            </a:r>
            <a:r>
              <a:rPr lang="pl-PL" sz="2100" b="1" dirty="0">
                <a:cs typeface="Calibri"/>
              </a:rPr>
              <a:t>9.30</a:t>
            </a:r>
            <a:r>
              <a:rPr lang="pl-PL" sz="2100" dirty="0">
                <a:cs typeface="Calibri"/>
              </a:rPr>
              <a:t> a kończyłam o godzinie </a:t>
            </a:r>
            <a:r>
              <a:rPr lang="pl-PL" sz="2100" b="1" dirty="0">
                <a:cs typeface="Calibri"/>
              </a:rPr>
              <a:t>13.30</a:t>
            </a:r>
            <a:r>
              <a:rPr lang="pl-PL" sz="2100" dirty="0">
                <a:cs typeface="Calibri"/>
              </a:rPr>
              <a:t>. </a:t>
            </a:r>
          </a:p>
        </p:txBody>
      </p:sp>
      <p:pic>
        <p:nvPicPr>
          <p:cNvPr id="4" name="Obraz 4" descr="Obraz zawierający tekst&#10;&#10;Opis wygenerowany automatycznie">
            <a:extLst>
              <a:ext uri="{FF2B5EF4-FFF2-40B4-BE49-F238E27FC236}">
                <a16:creationId xmlns="" xmlns:a16="http://schemas.microsoft.com/office/drawing/2014/main" id="{191738E4-32EC-4432-92B2-48CB569063E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7642" y="705980"/>
            <a:ext cx="7824183" cy="800198"/>
          </a:xfrm>
          <a:prstGeom prst="rect">
            <a:avLst/>
          </a:prstGeom>
        </p:spPr>
      </p:pic>
      <p:pic>
        <p:nvPicPr>
          <p:cNvPr id="5" name="Obraz 5" descr="Zegar na ścianie z połowie twarzy">
            <a:extLst>
              <a:ext uri="{FF2B5EF4-FFF2-40B4-BE49-F238E27FC236}">
                <a16:creationId xmlns="" xmlns:a16="http://schemas.microsoft.com/office/drawing/2014/main" id="{BA676416-3B4A-4A9F-B1E2-B09314256F4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87800" y="3813564"/>
            <a:ext cx="2743199" cy="197407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4098298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="" xmlns:a16="http://schemas.microsoft.com/office/drawing/2014/main" id="{081EA652-8C6A-4E69-BEB9-17080947455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ight Triangle 9">
            <a:extLst>
              <a:ext uri="{FF2B5EF4-FFF2-40B4-BE49-F238E27FC236}">
                <a16:creationId xmlns="" xmlns:a16="http://schemas.microsoft.com/office/drawing/2014/main" id="{5298780A-33B9-4EA2-8F67-DE68AD62841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6432540" y="3335867"/>
            <a:ext cx="246888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7F488E8B-4E1E-4402-8935-D4E6C02615C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81330" y="623275"/>
            <a:ext cx="8178790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="" xmlns:a16="http://schemas.microsoft.com/office/drawing/2014/main" id="{20A320DA-4062-48DC-AAE5-0822350445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3930" y="2083528"/>
            <a:ext cx="6056111" cy="407756"/>
          </a:xfrm>
        </p:spPr>
        <p:txBody>
          <a:bodyPr anchor="ctr">
            <a:noAutofit/>
          </a:bodyPr>
          <a:lstStyle/>
          <a:p>
            <a:r>
              <a:rPr lang="pl-PL" sz="3200" dirty="0">
                <a:cs typeface="Calibri Light"/>
              </a:rPr>
              <a:t>Lot samolotem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9A4FDB0C-F5CE-4B61-85BE-C4D60E53A1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3930" y="2647735"/>
            <a:ext cx="3414513" cy="2106128"/>
          </a:xfrm>
        </p:spPr>
        <p:txBody>
          <a:bodyPr anchor="t">
            <a:normAutofit lnSpcReduction="10000"/>
          </a:bodyPr>
          <a:lstStyle/>
          <a:p>
            <a:pPr marL="0" indent="0">
              <a:buNone/>
            </a:pPr>
            <a:r>
              <a:rPr lang="pl-PL" sz="2100" dirty="0">
                <a:cs typeface="Calibri" panose="020F0502020204030204"/>
              </a:rPr>
              <a:t>Miałam okazję po raz pierwszy lecieć samolotem i podziwiać malownicze widoki z </a:t>
            </a:r>
            <a:r>
              <a:rPr lang="pl-PL" sz="2100" dirty="0" smtClean="0">
                <a:cs typeface="Calibri" panose="020F0502020204030204"/>
              </a:rPr>
              <a:t>góry </a:t>
            </a:r>
            <a:r>
              <a:rPr lang="pl-PL" sz="2100" dirty="0">
                <a:cs typeface="Calibri" panose="020F0502020204030204"/>
              </a:rPr>
              <a:t>na ziemię. Jest to niesamowite przeżycie i każdy na pewno musi kiedyś je przeżyć.</a:t>
            </a:r>
          </a:p>
        </p:txBody>
      </p:sp>
      <p:pic>
        <p:nvPicPr>
          <p:cNvPr id="9" name="Obraz 4" descr="Obraz zawierający tekst&#10;&#10;Opis wygenerowany automatycznie">
            <a:extLst>
              <a:ext uri="{FF2B5EF4-FFF2-40B4-BE49-F238E27FC236}">
                <a16:creationId xmlns="" xmlns:a16="http://schemas.microsoft.com/office/drawing/2014/main" id="{29A55E19-5CDC-46C1-A41F-E564209D2B0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7642" y="705980"/>
            <a:ext cx="7824183" cy="800198"/>
          </a:xfrm>
          <a:prstGeom prst="rect">
            <a:avLst/>
          </a:prstGeom>
        </p:spPr>
      </p:pic>
      <p:pic>
        <p:nvPicPr>
          <p:cNvPr id="13" name="Obraz 13" descr="Obraz zawierający niebo, samolot, góra, zewnętrzne&#10;&#10;Opis wygenerowany automatycznie">
            <a:extLst>
              <a:ext uri="{FF2B5EF4-FFF2-40B4-BE49-F238E27FC236}">
                <a16:creationId xmlns="" xmlns:a16="http://schemas.microsoft.com/office/drawing/2014/main" id="{608DA579-1F2B-45D3-8A34-E02CE8DA968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4660900" y="2561166"/>
            <a:ext cx="2827867" cy="21251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70756335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7">
            <a:extLst>
              <a:ext uri="{FF2B5EF4-FFF2-40B4-BE49-F238E27FC236}">
                <a16:creationId xmlns="" xmlns:a16="http://schemas.microsoft.com/office/drawing/2014/main" id="{081EA652-8C6A-4E69-BEB9-17080947455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ight Triangle 9">
            <a:extLst>
              <a:ext uri="{FF2B5EF4-FFF2-40B4-BE49-F238E27FC236}">
                <a16:creationId xmlns="" xmlns:a16="http://schemas.microsoft.com/office/drawing/2014/main" id="{5298780A-33B9-4EA2-8F67-DE68AD62841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6432540" y="3335867"/>
            <a:ext cx="246888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1">
            <a:extLst>
              <a:ext uri="{FF2B5EF4-FFF2-40B4-BE49-F238E27FC236}">
                <a16:creationId xmlns="" xmlns:a16="http://schemas.microsoft.com/office/drawing/2014/main" id="{7F488E8B-4E1E-4402-8935-D4E6C02615C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81330" y="623275"/>
            <a:ext cx="8178790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="" xmlns:a16="http://schemas.microsoft.com/office/drawing/2014/main" id="{AE39AF9B-C279-48B8-BE35-9F6833061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4130" y="1897260"/>
            <a:ext cx="6056111" cy="568623"/>
          </a:xfrm>
        </p:spPr>
        <p:txBody>
          <a:bodyPr anchor="ctr">
            <a:normAutofit/>
          </a:bodyPr>
          <a:lstStyle/>
          <a:p>
            <a:r>
              <a:rPr lang="pl-PL" sz="2800" dirty="0">
                <a:cs typeface="Calibri Light"/>
              </a:rPr>
              <a:t>Stanowisko pracy</a:t>
            </a:r>
          </a:p>
        </p:txBody>
      </p:sp>
      <p:sp>
        <p:nvSpPr>
          <p:cNvPr id="17" name="Symbol zastępczy zawartości 2">
            <a:extLst>
              <a:ext uri="{FF2B5EF4-FFF2-40B4-BE49-F238E27FC236}">
                <a16:creationId xmlns="" xmlns:a16="http://schemas.microsoft.com/office/drawing/2014/main" id="{2D7F599E-2E1C-4DC9-B064-4A04528EF9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130" y="2563068"/>
            <a:ext cx="3185912" cy="3418461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pl-PL" sz="2100" dirty="0">
                <a:cs typeface="Calibri" panose="020F0502020204030204"/>
              </a:rPr>
              <a:t>Moje stanowisko pracy w Forencur S.L. obejmowało biurko, krzesło oraz komputer.</a:t>
            </a:r>
          </a:p>
        </p:txBody>
      </p:sp>
      <p:pic>
        <p:nvPicPr>
          <p:cNvPr id="4" name="Obraz 4" descr="Obraz zawierający tekst&#10;&#10;Opis wygenerowany automatycznie">
            <a:extLst>
              <a:ext uri="{FF2B5EF4-FFF2-40B4-BE49-F238E27FC236}">
                <a16:creationId xmlns="" xmlns:a16="http://schemas.microsoft.com/office/drawing/2014/main" id="{094B45FB-BBCC-4CFE-9674-E43D4CCD112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7642" y="705980"/>
            <a:ext cx="7824183" cy="800198"/>
          </a:xfrm>
          <a:prstGeom prst="rect">
            <a:avLst/>
          </a:prstGeom>
        </p:spPr>
      </p:pic>
      <p:pic>
        <p:nvPicPr>
          <p:cNvPr id="3" name="Obraz 4" descr="Obraz zawierający tekst, wewnątrz&#10;&#10;Opis wygenerowany automatycznie">
            <a:extLst>
              <a:ext uri="{FF2B5EF4-FFF2-40B4-BE49-F238E27FC236}">
                <a16:creationId xmlns="" xmlns:a16="http://schemas.microsoft.com/office/drawing/2014/main" id="{61B4B125-BA9C-4742-B210-EEFBFBD7A8A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91593" y="4118073"/>
            <a:ext cx="2429934" cy="18288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Obraz 5" descr="Obraz zawierający osoba, kobieta, wewnątrz&#10;&#10;Opis wygenerowany automatycznie">
            <a:extLst>
              <a:ext uri="{FF2B5EF4-FFF2-40B4-BE49-F238E27FC236}">
                <a16:creationId xmlns="" xmlns:a16="http://schemas.microsoft.com/office/drawing/2014/main" id="{B44C4011-C7F8-4E8C-9448-C85DBA089183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5063065" y="2108200"/>
            <a:ext cx="2599267" cy="21251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3420020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="" xmlns:a16="http://schemas.microsoft.com/office/drawing/2014/main" id="{081EA652-8C6A-4E69-BEB9-17080947455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10" name="Right Triangle 9">
            <a:extLst>
              <a:ext uri="{FF2B5EF4-FFF2-40B4-BE49-F238E27FC236}">
                <a16:creationId xmlns="" xmlns:a16="http://schemas.microsoft.com/office/drawing/2014/main" id="{5298780A-33B9-4EA2-8F67-DE68AD62841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6432540" y="3335867"/>
            <a:ext cx="246888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7F488E8B-4E1E-4402-8935-D4E6C02615C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81330" y="623275"/>
            <a:ext cx="8178790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="" xmlns:a16="http://schemas.microsoft.com/office/drawing/2014/main" id="{A696EDD2-5F5B-48C9-9550-6A4B34956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3930" y="2125861"/>
            <a:ext cx="6056111" cy="543223"/>
          </a:xfrm>
        </p:spPr>
        <p:txBody>
          <a:bodyPr anchor="ctr">
            <a:noAutofit/>
          </a:bodyPr>
          <a:lstStyle/>
          <a:p>
            <a:r>
              <a:rPr lang="pl-PL" sz="3200" dirty="0">
                <a:cs typeface="Calibri Light" panose="020F0302020204030204"/>
              </a:rPr>
              <a:t>Korzyści wynikające ze stażu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FA0FB4A1-85AA-46AB-B757-4693509BA5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3930" y="2969469"/>
            <a:ext cx="6056111" cy="2800395"/>
          </a:xfrm>
        </p:spPr>
        <p:txBody>
          <a:bodyPr anchor="t"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pl-PL" sz="2100" dirty="0">
                <a:ea typeface="+mn-lt"/>
                <a:cs typeface="+mn-lt"/>
              </a:rPr>
              <a:t>Podszkolenie języka </a:t>
            </a:r>
            <a:r>
              <a:rPr lang="pl-PL" sz="2100" dirty="0" smtClean="0">
                <a:ea typeface="+mn-lt"/>
                <a:cs typeface="+mn-lt"/>
              </a:rPr>
              <a:t>hiszpańskiego;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pl-PL" sz="2100" dirty="0" smtClean="0">
                <a:ea typeface="+mn-lt"/>
                <a:cs typeface="+mn-lt"/>
              </a:rPr>
              <a:t>Udoskonalenie</a:t>
            </a:r>
            <a:r>
              <a:rPr lang="pl-PL" sz="2100" dirty="0">
                <a:ea typeface="+mn-lt"/>
                <a:cs typeface="+mn-lt"/>
              </a:rPr>
              <a:t> języka </a:t>
            </a:r>
            <a:r>
              <a:rPr lang="pl-PL" sz="2100" dirty="0" smtClean="0">
                <a:ea typeface="+mn-lt"/>
                <a:cs typeface="+mn-lt"/>
              </a:rPr>
              <a:t>angielskiego;</a:t>
            </a:r>
            <a:endParaRPr lang="en-US" sz="2100" dirty="0">
              <a:ea typeface="+mn-lt"/>
              <a:cs typeface="+mn-lt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pl-PL" sz="2100" dirty="0">
                <a:ea typeface="+mn-lt"/>
                <a:cs typeface="+mn-lt"/>
              </a:rPr>
              <a:t>Otrzymanie certyfikatu potwierdzającego odbycie praktyki </a:t>
            </a:r>
            <a:r>
              <a:rPr lang="pl-PL" sz="2100" dirty="0" smtClean="0">
                <a:ea typeface="+mn-lt"/>
                <a:cs typeface="+mn-lt"/>
              </a:rPr>
              <a:t>zawodowej;</a:t>
            </a:r>
            <a:endParaRPr lang="en-US" sz="2100" dirty="0">
              <a:ea typeface="+mn-lt"/>
              <a:cs typeface="+mn-lt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pl-PL" sz="2100" dirty="0">
                <a:ea typeface="+mn-lt"/>
                <a:cs typeface="+mn-lt"/>
              </a:rPr>
              <a:t>Zwiedzanie innego </a:t>
            </a:r>
            <a:r>
              <a:rPr lang="pl-PL" sz="2100" dirty="0" smtClean="0">
                <a:ea typeface="+mn-lt"/>
                <a:cs typeface="+mn-lt"/>
              </a:rPr>
              <a:t>kraju i poznanie jego kultury i tradycji;</a:t>
            </a:r>
            <a:endParaRPr lang="en-US" sz="2100" dirty="0">
              <a:ea typeface="+mn-lt"/>
              <a:cs typeface="+mn-lt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pl-PL" sz="2100" dirty="0">
                <a:ea typeface="+mn-lt"/>
                <a:cs typeface="+mn-lt"/>
              </a:rPr>
              <a:t>Nabranie pewności siebie.</a:t>
            </a:r>
            <a:endParaRPr lang="en-US" sz="2100" dirty="0">
              <a:ea typeface="+mn-lt"/>
              <a:cs typeface="+mn-lt"/>
            </a:endParaRPr>
          </a:p>
        </p:txBody>
      </p:sp>
      <p:pic>
        <p:nvPicPr>
          <p:cNvPr id="4" name="Obraz 4" descr="Obraz zawierający tekst&#10;&#10;Opis wygenerowany automatycznie">
            <a:extLst>
              <a:ext uri="{FF2B5EF4-FFF2-40B4-BE49-F238E27FC236}">
                <a16:creationId xmlns="" xmlns:a16="http://schemas.microsoft.com/office/drawing/2014/main" id="{FD1D84FE-18A9-4FDC-90C0-DA961C46A3A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7642" y="705980"/>
            <a:ext cx="7824183" cy="80019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7333970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7">
            <a:extLst>
              <a:ext uri="{FF2B5EF4-FFF2-40B4-BE49-F238E27FC236}">
                <a16:creationId xmlns="" xmlns:a16="http://schemas.microsoft.com/office/drawing/2014/main" id="{081EA652-8C6A-4E69-BEB9-17080947455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ight Triangle 9">
            <a:extLst>
              <a:ext uri="{FF2B5EF4-FFF2-40B4-BE49-F238E27FC236}">
                <a16:creationId xmlns="" xmlns:a16="http://schemas.microsoft.com/office/drawing/2014/main" id="{5298780A-33B9-4EA2-8F67-DE68AD62841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6432540" y="3335867"/>
            <a:ext cx="246888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1">
            <a:extLst>
              <a:ext uri="{FF2B5EF4-FFF2-40B4-BE49-F238E27FC236}">
                <a16:creationId xmlns="" xmlns:a16="http://schemas.microsoft.com/office/drawing/2014/main" id="{7F488E8B-4E1E-4402-8935-D4E6C02615C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81330" y="623275"/>
            <a:ext cx="8178790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="" xmlns:a16="http://schemas.microsoft.com/office/drawing/2014/main" id="{1FA4D764-D98F-48E9-88B2-0389FE866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3930" y="1948062"/>
            <a:ext cx="6056111" cy="526289"/>
          </a:xfrm>
        </p:spPr>
        <p:txBody>
          <a:bodyPr anchor="ctr">
            <a:noAutofit/>
          </a:bodyPr>
          <a:lstStyle/>
          <a:p>
            <a:r>
              <a:rPr lang="pl-PL" sz="3600" dirty="0">
                <a:cs typeface="Calibri Light"/>
              </a:rPr>
              <a:t>Zajęcia z języka hiszpańskiego</a:t>
            </a:r>
            <a:endParaRPr lang="pl-PL" sz="4000" dirty="0">
              <a:cs typeface="Calibri Light" panose="020F0302020204030204"/>
            </a:endParaRPr>
          </a:p>
        </p:txBody>
      </p:sp>
      <p:sp>
        <p:nvSpPr>
          <p:cNvPr id="17" name="Symbol zastępczy zawartości 2">
            <a:extLst>
              <a:ext uri="{FF2B5EF4-FFF2-40B4-BE49-F238E27FC236}">
                <a16:creationId xmlns="" xmlns:a16="http://schemas.microsoft.com/office/drawing/2014/main" id="{268EBE8E-9549-4DFF-B5B5-300F22E8E3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3930" y="2664669"/>
            <a:ext cx="3642606" cy="3492570"/>
          </a:xfrm>
        </p:spPr>
        <p:txBody>
          <a:bodyPr anchor="t">
            <a:normAutofit/>
          </a:bodyPr>
          <a:lstStyle/>
          <a:p>
            <a:r>
              <a:rPr lang="pl-PL" sz="2100" dirty="0">
                <a:cs typeface="Calibri"/>
              </a:rPr>
              <a:t>Podczas stażu zagranicznego mieliśmy łącznie 20 godzin języka hiszpańskiego, dzięki któremu nauczyliśmy się podstawowych zwrotów i wyrażeń, co ułatwiło porozumiewanie się z Hiszpanami.</a:t>
            </a:r>
            <a:endParaRPr lang="pl-PL" sz="2100" dirty="0"/>
          </a:p>
        </p:txBody>
      </p:sp>
      <p:pic>
        <p:nvPicPr>
          <p:cNvPr id="4" name="Obraz 4" descr="Obraz zawierający tekst&#10;&#10;Opis wygenerowany automatycznie">
            <a:extLst>
              <a:ext uri="{FF2B5EF4-FFF2-40B4-BE49-F238E27FC236}">
                <a16:creationId xmlns="" xmlns:a16="http://schemas.microsoft.com/office/drawing/2014/main" id="{A39ACF64-74A5-4287-ACE2-0696E1C393B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7642" y="705980"/>
            <a:ext cx="7824183" cy="800198"/>
          </a:xfrm>
          <a:prstGeom prst="rect">
            <a:avLst/>
          </a:prstGeom>
        </p:spPr>
      </p:pic>
      <p:pic>
        <p:nvPicPr>
          <p:cNvPr id="3" name="Obraz 4" descr="Obraz zawierający tekst&#10;&#10;Opis wygenerowany automatycznie">
            <a:extLst>
              <a:ext uri="{FF2B5EF4-FFF2-40B4-BE49-F238E27FC236}">
                <a16:creationId xmlns="" xmlns:a16="http://schemas.microsoft.com/office/drawing/2014/main" id="{0EC4D69D-175C-4B57-964C-162E0753970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7048" t="11513" r="4405"/>
          <a:stretch/>
        </p:blipFill>
        <p:spPr>
          <a:xfrm>
            <a:off x="4976375" y="2687137"/>
            <a:ext cx="2014389" cy="26940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69706000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353</Words>
  <Application>Microsoft Office PowerPoint</Application>
  <PresentationFormat>Pokaz na ekranie (4:3)</PresentationFormat>
  <Paragraphs>47</Paragraphs>
  <Slides>20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20</vt:i4>
      </vt:variant>
    </vt:vector>
  </HeadingPairs>
  <TitlesOfParts>
    <vt:vector size="21" baseType="lpstr">
      <vt:lpstr>Motyw pakietu Office</vt:lpstr>
      <vt:lpstr>Prezentacja z odbytej praktyki zawodowej  technik ekonomista</vt:lpstr>
      <vt:lpstr>Slajd 2</vt:lpstr>
      <vt:lpstr>Moje miejsce pracy</vt:lpstr>
      <vt:lpstr>Kilka słów o Forencur S.L.</vt:lpstr>
      <vt:lpstr>Godziny pracy</vt:lpstr>
      <vt:lpstr>Lot samolotem</vt:lpstr>
      <vt:lpstr>Stanowisko pracy</vt:lpstr>
      <vt:lpstr>Korzyści wynikające ze stażu</vt:lpstr>
      <vt:lpstr>Zajęcia z języka hiszpańskiego</vt:lpstr>
      <vt:lpstr>Czynności podczas praktyk</vt:lpstr>
      <vt:lpstr>Czynności podczas praktyk c.d.</vt:lpstr>
      <vt:lpstr>Rezydencja, w której mieszkaliśmy</vt:lpstr>
      <vt:lpstr>Język i porozumiewanie się</vt:lpstr>
      <vt:lpstr>Zwiedzanie Sevilli</vt:lpstr>
      <vt:lpstr>Wycieczka do Malagi</vt:lpstr>
      <vt:lpstr>Slajd 16</vt:lpstr>
      <vt:lpstr>Wycieczka do Kordoby</vt:lpstr>
      <vt:lpstr>Slajd 18</vt:lpstr>
      <vt:lpstr>Odebranie końcowych certyfikatów</vt:lpstr>
      <vt:lpstr>Prezentację przygotowała:  Joanna Zdanowska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/>
  <cp:lastModifiedBy>pc</cp:lastModifiedBy>
  <cp:revision>574</cp:revision>
  <dcterms:created xsi:type="dcterms:W3CDTF">2022-03-19T16:56:35Z</dcterms:created>
  <dcterms:modified xsi:type="dcterms:W3CDTF">2022-03-27T10:19:01Z</dcterms:modified>
</cp:coreProperties>
</file>