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6" r:id="rId7"/>
    <p:sldId id="267" r:id="rId8"/>
    <p:sldId id="268" r:id="rId9"/>
    <p:sldId id="269" r:id="rId10"/>
    <p:sldId id="270" r:id="rId11"/>
    <p:sldId id="260" r:id="rId12"/>
    <p:sldId id="261"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8A507-7E31-4A62-8429-E6C6760F924B}" v="470" dt="2020-03-27T17:04:21.123"/>
    <p1510:client id="{76400463-984E-4D9B-94E5-09D9DC26D82E}" v="143" dt="2020-03-27T16:00:51.536"/>
    <p1510:client id="{9BC6BF41-1D18-48FD-8519-0A2B003ED18C}" v="5" dt="2020-04-13T18:21:51.053"/>
    <p1510:client id="{A02D9FCB-5842-4270-BAB3-95DDEB0026F0}" v="10" dt="2020-03-27T16:01:29.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pl-PL"/>
              <a:t>Kliknij, aby edytować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4/13/2020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125305" y="1488985"/>
            <a:ext cx="6264350" cy="169685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118447" y="4351687"/>
            <a:ext cx="6265588" cy="17040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4/13/2020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4/13/2020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pl-PL"/>
              <a:t>Kliknij, aby edytować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4/13/2020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D3B092-6AC7-4014-99BC-BED39A040B38}"/>
              </a:ext>
            </a:extLst>
          </p:cNvPr>
          <p:cNvSpPr>
            <a:spLocks noGrp="1"/>
          </p:cNvSpPr>
          <p:nvPr>
            <p:ph type="ctrTitle"/>
          </p:nvPr>
        </p:nvSpPr>
        <p:spPr/>
        <p:txBody>
          <a:bodyPr/>
          <a:lstStyle/>
          <a:p>
            <a:r>
              <a:rPr lang="pl-PL" b="1" dirty="0"/>
              <a:t>FRANCJA</a:t>
            </a:r>
            <a:endParaRPr lang="pl-PL" b="1" dirty="0">
              <a:cs typeface="Calibri Light"/>
            </a:endParaRPr>
          </a:p>
        </p:txBody>
      </p:sp>
      <p:sp>
        <p:nvSpPr>
          <p:cNvPr id="3" name="Podtytuł 2">
            <a:extLst>
              <a:ext uri="{FF2B5EF4-FFF2-40B4-BE49-F238E27FC236}">
                <a16:creationId xmlns:a16="http://schemas.microsoft.com/office/drawing/2014/main" id="{E27F9199-65B0-4065-A849-765F756304EA}"/>
              </a:ext>
            </a:extLst>
          </p:cNvPr>
          <p:cNvSpPr>
            <a:spLocks noGrp="1"/>
          </p:cNvSpPr>
          <p:nvPr>
            <p:ph type="subTitle" idx="1"/>
          </p:nvPr>
        </p:nvSpPr>
        <p:spPr/>
        <p:txBody>
          <a:bodyPr/>
          <a:lstStyle/>
          <a:p>
            <a:r>
              <a:rPr lang="pl-PL" dirty="0"/>
              <a:t>To państwo na zachód od Niemiec i na wschód od Hiszpanii.</a:t>
            </a:r>
          </a:p>
          <a:p>
            <a:r>
              <a:rPr lang="pl-PL" dirty="0"/>
              <a:t>Na jego terenie jest używany </a:t>
            </a:r>
            <a:r>
              <a:rPr lang="pl-PL" dirty="0" err="1"/>
              <a:t>j.francuski</a:t>
            </a:r>
            <a:endParaRPr lang="pl-PL" dirty="0"/>
          </a:p>
        </p:txBody>
      </p:sp>
    </p:spTree>
    <p:extLst>
      <p:ext uri="{BB962C8B-B14F-4D97-AF65-F5344CB8AC3E}">
        <p14:creationId xmlns:p14="http://schemas.microsoft.com/office/powerpoint/2010/main" val="381204458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25D140-A690-4055-9599-E105F7F64F2C}"/>
              </a:ext>
            </a:extLst>
          </p:cNvPr>
          <p:cNvSpPr>
            <a:spLocks noGrp="1"/>
          </p:cNvSpPr>
          <p:nvPr>
            <p:ph type="title"/>
          </p:nvPr>
        </p:nvSpPr>
        <p:spPr/>
        <p:txBody>
          <a:bodyPr/>
          <a:lstStyle/>
          <a:p>
            <a:r>
              <a:rPr lang="pl-PL" dirty="0">
                <a:cs typeface="Calibri Light"/>
              </a:rPr>
              <a:t>Francja ma powierzchnię </a:t>
            </a:r>
            <a:br>
              <a:rPr lang="pl-PL" dirty="0">
                <a:ea typeface="+mj-lt"/>
                <a:cs typeface="+mj-lt"/>
              </a:rPr>
            </a:br>
            <a:r>
              <a:rPr lang="pl-PL" dirty="0">
                <a:ea typeface="+mj-lt"/>
                <a:cs typeface="+mj-lt"/>
              </a:rPr>
              <a:t>640 679 km</a:t>
            </a:r>
            <a:r>
              <a:rPr lang="pl-PL" baseline="30000" dirty="0">
                <a:ea typeface="+mj-lt"/>
                <a:cs typeface="+mj-lt"/>
              </a:rPr>
              <a:t>2</a:t>
            </a:r>
            <a:endParaRPr lang="pl-PL" dirty="0"/>
          </a:p>
        </p:txBody>
      </p:sp>
      <p:pic>
        <p:nvPicPr>
          <p:cNvPr id="4" name="Obraz 4">
            <a:extLst>
              <a:ext uri="{FF2B5EF4-FFF2-40B4-BE49-F238E27FC236}">
                <a16:creationId xmlns:a16="http://schemas.microsoft.com/office/drawing/2014/main" id="{E4C559DB-4C71-4A7C-B74A-35403E2B849B}"/>
              </a:ext>
            </a:extLst>
          </p:cNvPr>
          <p:cNvPicPr>
            <a:picLocks noGrp="1" noChangeAspect="1"/>
          </p:cNvPicPr>
          <p:nvPr>
            <p:ph idx="1"/>
          </p:nvPr>
        </p:nvPicPr>
        <p:blipFill>
          <a:blip r:embed="rId2"/>
          <a:stretch>
            <a:fillRect/>
          </a:stretch>
        </p:blipFill>
        <p:spPr>
          <a:xfrm>
            <a:off x="5892787" y="1400870"/>
            <a:ext cx="3936023" cy="4358053"/>
          </a:xfrm>
        </p:spPr>
      </p:pic>
    </p:spTree>
    <p:extLst>
      <p:ext uri="{BB962C8B-B14F-4D97-AF65-F5344CB8AC3E}">
        <p14:creationId xmlns:p14="http://schemas.microsoft.com/office/powerpoint/2010/main" val="813820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prestig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63DD02D9-6DD8-4497-812D-E6ABD7E3DFA0}"/>
              </a:ext>
            </a:extLst>
          </p:cNvPr>
          <p:cNvSpPr>
            <a:spLocks noGrp="1"/>
          </p:cNvSpPr>
          <p:nvPr>
            <p:ph type="title"/>
          </p:nvPr>
        </p:nvSpPr>
        <p:spPr/>
        <p:txBody>
          <a:bodyPr>
            <a:normAutofit fontScale="90000"/>
          </a:bodyPr>
          <a:lstStyle/>
          <a:p>
            <a:r>
              <a:rPr lang="pl-PL" dirty="0"/>
              <a:t>CIEKAWOSTKI HISTORYCZNE O FRANCJI!</a:t>
            </a:r>
          </a:p>
        </p:txBody>
      </p:sp>
      <p:sp>
        <p:nvSpPr>
          <p:cNvPr id="6" name="Symbol zastępczy tekstu 5">
            <a:extLst>
              <a:ext uri="{FF2B5EF4-FFF2-40B4-BE49-F238E27FC236}">
                <a16:creationId xmlns:a16="http://schemas.microsoft.com/office/drawing/2014/main" id="{08294B6A-F55A-4021-944E-010E2E035E09}"/>
              </a:ext>
            </a:extLst>
          </p:cNvPr>
          <p:cNvSpPr>
            <a:spLocks noGrp="1"/>
          </p:cNvSpPr>
          <p:nvPr>
            <p:ph type="body" idx="1"/>
          </p:nvPr>
        </p:nvSpPr>
        <p:spPr/>
        <p:txBody>
          <a:bodyPr/>
          <a:lstStyle/>
          <a:p>
            <a:r>
              <a:rPr lang="pl-PL" dirty="0"/>
              <a:t>Oto niektóre z nich</a:t>
            </a:r>
          </a:p>
        </p:txBody>
      </p:sp>
    </p:spTree>
    <p:extLst>
      <p:ext uri="{BB962C8B-B14F-4D97-AF65-F5344CB8AC3E}">
        <p14:creationId xmlns:p14="http://schemas.microsoft.com/office/powerpoint/2010/main" val="2028442735"/>
      </p:ext>
    </p:extLst>
  </p:cSld>
  <p:clrMapOvr>
    <a:masterClrMapping/>
  </p:clrMapOvr>
  <p:transition spd="slow">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012557-9A21-4BAD-B6F3-DD0FEFE9220F}"/>
              </a:ext>
            </a:extLst>
          </p:cNvPr>
          <p:cNvSpPr>
            <a:spLocks noGrp="1"/>
          </p:cNvSpPr>
          <p:nvPr>
            <p:ph type="ctrTitle"/>
          </p:nvPr>
        </p:nvSpPr>
        <p:spPr>
          <a:xfrm>
            <a:off x="1759236" y="2075504"/>
            <a:ext cx="8679915" cy="1454505"/>
          </a:xfrm>
        </p:spPr>
        <p:txBody>
          <a:bodyPr>
            <a:normAutofit fontScale="90000"/>
          </a:bodyPr>
          <a:lstStyle/>
          <a:p>
            <a:r>
              <a:rPr lang="pl-PL" b="1" dirty="0"/>
              <a:t>Niecodzienny pochówek Napoleona</a:t>
            </a:r>
            <a:endParaRPr lang="pl-PL" b="1" dirty="0">
              <a:cs typeface="Calibri Light"/>
            </a:endParaRPr>
          </a:p>
        </p:txBody>
      </p:sp>
      <p:sp>
        <p:nvSpPr>
          <p:cNvPr id="3" name="Symbol zastępczy tekstu 2">
            <a:extLst>
              <a:ext uri="{FF2B5EF4-FFF2-40B4-BE49-F238E27FC236}">
                <a16:creationId xmlns:a16="http://schemas.microsoft.com/office/drawing/2014/main" id="{6A881FCD-D8BF-49B2-B9D6-10D2476481C6}"/>
              </a:ext>
            </a:extLst>
          </p:cNvPr>
          <p:cNvSpPr>
            <a:spLocks noGrp="1"/>
          </p:cNvSpPr>
          <p:nvPr>
            <p:ph type="subTitle" idx="1"/>
          </p:nvPr>
        </p:nvSpPr>
        <p:spPr>
          <a:xfrm>
            <a:off x="1759237" y="3530009"/>
            <a:ext cx="8673427" cy="1698845"/>
          </a:xfrm>
        </p:spPr>
        <p:txBody>
          <a:bodyPr>
            <a:noAutofit/>
          </a:bodyPr>
          <a:lstStyle/>
          <a:p>
            <a:r>
              <a:rPr lang="pl-PL" sz="1150" dirty="0"/>
              <a:t>Osoba Napoleona Bonapartego – opromienionego sławą cesarza Francuzów – znana jest niemal na całym świecie, a imię nieustraszonego wodza obiło się o uszy także tych, którzy nie pałają do historii zbyt płomiennymi uczuciami (współpracował również z </a:t>
            </a:r>
            <a:r>
              <a:rPr lang="pl-PL" sz="1150" dirty="0" err="1"/>
              <a:t>polakami</a:t>
            </a:r>
            <a:r>
              <a:rPr lang="pl-PL" sz="1150" dirty="0"/>
              <a:t>). Mimo bardziej bądź mniej powszechnie znanych wielkich bitew i spektakularnych sukcesów wodza, stosunkowo mało osób wie, jak zakończyło się jego życie i gdzie spoczęło jego ciało. Tymczasem jest to jeden z ciekawszych faktów dotyczących Bonapartego. Otóż jego szczątki pochowane zostały w kościele </a:t>
            </a:r>
            <a:r>
              <a:rPr lang="pl-PL" sz="1150" dirty="0" err="1"/>
              <a:t>du</a:t>
            </a:r>
            <a:r>
              <a:rPr lang="pl-PL" sz="1150" dirty="0"/>
              <a:t> </a:t>
            </a:r>
            <a:r>
              <a:rPr lang="pl-PL" sz="1150" dirty="0" err="1"/>
              <a:t>Dôme</a:t>
            </a:r>
            <a:r>
              <a:rPr lang="pl-PL" sz="1150" dirty="0"/>
              <a:t> w Pałacu Inwalidów w Paryżu. Co jednak osobliwe, jego ciało – zabalsamowane, ubrane w mundur generalski z orderem Żelaznej Korony na piersi, umieszczone zostało w aż 6 trumnach! Wykonane są one odpowiednio z cyny, mahoniu, ołowiu, hebanu i porfiru, a na sarkofagu widnieje dumna inskrypcja: „Niech śpi pod tą kopułą, to hełm na głowie giganta”. Mimo osobistych życzeń cesarza – który pragnął, aby jego serce wysłane zostało synowi do Wiednia – sprzeciw Hudsona </a:t>
            </a:r>
            <a:r>
              <a:rPr lang="pl-PL" sz="1150" dirty="0" err="1"/>
              <a:t>Lowe</a:t>
            </a:r>
            <a:r>
              <a:rPr lang="pl-PL" sz="1150" dirty="0"/>
              <a:t> spowodował, że spoczywa ono razem z jego ciałem.</a:t>
            </a:r>
          </a:p>
        </p:txBody>
      </p:sp>
    </p:spTree>
    <p:extLst>
      <p:ext uri="{BB962C8B-B14F-4D97-AF65-F5344CB8AC3E}">
        <p14:creationId xmlns:p14="http://schemas.microsoft.com/office/powerpoint/2010/main" val="12173938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B44CC44B-341A-40D4-B621-D395E7062691}"/>
              </a:ext>
            </a:extLst>
          </p:cNvPr>
          <p:cNvSpPr>
            <a:spLocks noGrp="1"/>
          </p:cNvSpPr>
          <p:nvPr>
            <p:ph type="ctrTitle"/>
          </p:nvPr>
        </p:nvSpPr>
        <p:spPr>
          <a:xfrm>
            <a:off x="1759236" y="2075505"/>
            <a:ext cx="8679915" cy="876230"/>
          </a:xfrm>
        </p:spPr>
        <p:txBody>
          <a:bodyPr>
            <a:normAutofit fontScale="90000"/>
          </a:bodyPr>
          <a:lstStyle/>
          <a:p>
            <a:r>
              <a:rPr lang="pl-PL" b="1" dirty="0"/>
              <a:t>Nietykalny król Francji</a:t>
            </a:r>
            <a:endParaRPr lang="pl-PL" b="1" dirty="0">
              <a:cs typeface="Calibri Light"/>
            </a:endParaRPr>
          </a:p>
        </p:txBody>
      </p:sp>
      <p:sp>
        <p:nvSpPr>
          <p:cNvPr id="5" name="Podtytuł 4">
            <a:extLst>
              <a:ext uri="{FF2B5EF4-FFF2-40B4-BE49-F238E27FC236}">
                <a16:creationId xmlns:a16="http://schemas.microsoft.com/office/drawing/2014/main" id="{5F219C10-2969-48FC-A406-8792209785F1}"/>
              </a:ext>
            </a:extLst>
          </p:cNvPr>
          <p:cNvSpPr>
            <a:spLocks noGrp="1"/>
          </p:cNvSpPr>
          <p:nvPr>
            <p:ph type="subTitle" idx="1"/>
          </p:nvPr>
        </p:nvSpPr>
        <p:spPr>
          <a:xfrm>
            <a:off x="1759237" y="2951736"/>
            <a:ext cx="8673427" cy="2277118"/>
          </a:xfrm>
        </p:spPr>
        <p:txBody>
          <a:bodyPr>
            <a:normAutofit fontScale="85000" lnSpcReduction="10000"/>
          </a:bodyPr>
          <a:lstStyle/>
          <a:p>
            <a:r>
              <a:rPr lang="pl-PL" dirty="0"/>
              <a:t>Na przestrzeni dziejów, monarchowie – szczególnie absolutni – w różnoraki sposób okazywali swoją wyższość i dystans w stosunku do poddanych. Na niewątpliwie oryginalny pomysł wpadł jeden z królów francuskich – Karol VI. Przydomek „szalony, jaki zaczęto mu nadawać z biegiem czasu, zdecydowanie nie powstał bez powodu. Otóż czternastowieczny władca podczas swojej podróży do Orleanu zapadł niespodziewanie na chorobę psychiczną, która znacznie zmieniła jego postrzeganie własnej osoby. Do tego stopnia, że w pewnym momencie stwierdził, że jest zrobiony ze szkła i pod żadnym pozorem nie wolno go dotykać, w obawie przed stłuczeniem. To jednak nie jedyny szalony pomysł władcy. Którego dnia stwierdził także, że jest św. Jerzym i przestał poznawać najbliższą rodzinę, a w 1405 r. przez niemal pięć miesięcy odmawiał kąpieli oraz zmiany bielizny.</a:t>
            </a:r>
          </a:p>
        </p:txBody>
      </p:sp>
    </p:spTree>
    <p:extLst>
      <p:ext uri="{BB962C8B-B14F-4D97-AF65-F5344CB8AC3E}">
        <p14:creationId xmlns:p14="http://schemas.microsoft.com/office/powerpoint/2010/main" val="15035374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C42C33C-81FE-4F69-BE37-8C7183EE1E52}"/>
              </a:ext>
            </a:extLst>
          </p:cNvPr>
          <p:cNvSpPr>
            <a:spLocks noGrp="1"/>
          </p:cNvSpPr>
          <p:nvPr>
            <p:ph type="ctrTitle"/>
          </p:nvPr>
        </p:nvSpPr>
        <p:spPr>
          <a:xfrm>
            <a:off x="1759236" y="2075504"/>
            <a:ext cx="8679915" cy="763389"/>
          </a:xfrm>
        </p:spPr>
        <p:txBody>
          <a:bodyPr>
            <a:normAutofit fontScale="90000"/>
          </a:bodyPr>
          <a:lstStyle/>
          <a:p>
            <a:r>
              <a:rPr lang="pl-PL" b="1" dirty="0"/>
              <a:t>Najstarsza kobieta świata</a:t>
            </a:r>
          </a:p>
        </p:txBody>
      </p:sp>
      <p:sp>
        <p:nvSpPr>
          <p:cNvPr id="5" name="Podtytuł 4">
            <a:extLst>
              <a:ext uri="{FF2B5EF4-FFF2-40B4-BE49-F238E27FC236}">
                <a16:creationId xmlns:a16="http://schemas.microsoft.com/office/drawing/2014/main" id="{53D042CF-05A1-4D9C-8177-839227FA4A15}"/>
              </a:ext>
            </a:extLst>
          </p:cNvPr>
          <p:cNvSpPr>
            <a:spLocks noGrp="1"/>
          </p:cNvSpPr>
          <p:nvPr>
            <p:ph type="subTitle" idx="1"/>
          </p:nvPr>
        </p:nvSpPr>
        <p:spPr>
          <a:xfrm>
            <a:off x="1759237" y="2838894"/>
            <a:ext cx="8673427" cy="2389960"/>
          </a:xfrm>
        </p:spPr>
        <p:txBody>
          <a:bodyPr>
            <a:normAutofit fontScale="92500" lnSpcReduction="20000"/>
          </a:bodyPr>
          <a:lstStyle/>
          <a:p>
            <a:r>
              <a:rPr lang="pl-PL" dirty="0"/>
              <a:t>Kolejny rekord, jakim poszczycić może się kraj nad Sekwaną także powiązany jest z długością, a dokładniej z długowiecznością. Otóż Księga Rekordów Guinnessa podaje, że to właśnie z Francji pochodzi najdłużej żyjący człowiek w historii. Mowa o </a:t>
            </a:r>
            <a:r>
              <a:rPr lang="pl-PL" dirty="0" err="1"/>
              <a:t>Jeanne</a:t>
            </a:r>
            <a:r>
              <a:rPr lang="pl-PL" dirty="0"/>
              <a:t> Louise </a:t>
            </a:r>
            <a:r>
              <a:rPr lang="pl-PL" dirty="0" err="1"/>
              <a:t>Calment</a:t>
            </a:r>
            <a:r>
              <a:rPr lang="pl-PL" dirty="0"/>
              <a:t> – kobiecie, która przeżyła 122 lata i 164 dni, przeżywając zarówno swoją córkę, jak i wnuka. Rekordzistka długowieczności urodziła się w 1875 r. a zmarła w 1997 r., będąc świadkiem takich kamieni milowych historii, jak dwie wojny światowe, otwarcie wieży Eiffla, rozwój telewizji, samolotu i nowoczesnych samochodów. Jak wskazują dane – Francuzi próbują dorównać swojej rodaczce. Według OECD kraj ze stolicą w Paryżu zajmuje szóste miejsce pod względem przeciętnej długości życia swoich mieszkańców ze średnim wiekiem 82 lat – 85 dla kobiet i 79 dla mężczyzn.</a:t>
            </a:r>
          </a:p>
        </p:txBody>
      </p:sp>
    </p:spTree>
    <p:extLst>
      <p:ext uri="{BB962C8B-B14F-4D97-AF65-F5344CB8AC3E}">
        <p14:creationId xmlns:p14="http://schemas.microsoft.com/office/powerpoint/2010/main" val="368999844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F572DED2-373D-49A9-860A-F72743328887}"/>
              </a:ext>
            </a:extLst>
          </p:cNvPr>
          <p:cNvSpPr>
            <a:spLocks noGrp="1"/>
          </p:cNvSpPr>
          <p:nvPr>
            <p:ph type="ctrTitle"/>
          </p:nvPr>
        </p:nvSpPr>
        <p:spPr/>
        <p:txBody>
          <a:bodyPr>
            <a:normAutofit fontScale="90000"/>
          </a:bodyPr>
          <a:lstStyle/>
          <a:p>
            <a:br>
              <a:rPr lang="pl-PL" dirty="0"/>
            </a:br>
            <a:br>
              <a:rPr lang="pl-PL" dirty="0"/>
            </a:br>
            <a:r>
              <a:rPr lang="pl-PL" dirty="0"/>
              <a:t>Oto koniec mojej prezentacji</a:t>
            </a:r>
            <a:br>
              <a:rPr lang="pl-PL" dirty="0"/>
            </a:br>
            <a:endParaRPr lang="pl-PL" dirty="0"/>
          </a:p>
        </p:txBody>
      </p:sp>
      <p:sp>
        <p:nvSpPr>
          <p:cNvPr id="11" name="Podtytuł 10">
            <a:extLst>
              <a:ext uri="{FF2B5EF4-FFF2-40B4-BE49-F238E27FC236}">
                <a16:creationId xmlns:a16="http://schemas.microsoft.com/office/drawing/2014/main" id="{F7857C49-EB55-4B57-8E06-679C5D4E6AD7}"/>
              </a:ext>
            </a:extLst>
          </p:cNvPr>
          <p:cNvSpPr>
            <a:spLocks noGrp="1"/>
          </p:cNvSpPr>
          <p:nvPr>
            <p:ph type="subTitle" idx="1"/>
          </p:nvPr>
        </p:nvSpPr>
        <p:spPr/>
        <p:txBody>
          <a:bodyPr/>
          <a:lstStyle/>
          <a:p>
            <a:r>
              <a:rPr lang="pl-PL" dirty="0"/>
              <a:t>Dziękuje za oglądanie jej!</a:t>
            </a:r>
          </a:p>
        </p:txBody>
      </p:sp>
    </p:spTree>
    <p:extLst>
      <p:ext uri="{BB962C8B-B14F-4D97-AF65-F5344CB8AC3E}">
        <p14:creationId xmlns:p14="http://schemas.microsoft.com/office/powerpoint/2010/main" val="4093018502"/>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01434174-312B-428D-983A-74D3AC7CD8BE}"/>
              </a:ext>
            </a:extLst>
          </p:cNvPr>
          <p:cNvSpPr>
            <a:spLocks noGrp="1"/>
          </p:cNvSpPr>
          <p:nvPr>
            <p:ph type="title"/>
          </p:nvPr>
        </p:nvSpPr>
        <p:spPr/>
        <p:txBody>
          <a:bodyPr/>
          <a:lstStyle/>
          <a:p>
            <a:r>
              <a:rPr lang="pl-PL" dirty="0"/>
              <a:t>Oto flaga </a:t>
            </a:r>
            <a:r>
              <a:rPr lang="pl-PL" b="1" dirty="0"/>
              <a:t>Francji</a:t>
            </a:r>
            <a:endParaRPr lang="pl-PL" b="1" dirty="0">
              <a:cs typeface="Calibri Light"/>
            </a:endParaRPr>
          </a:p>
        </p:txBody>
      </p:sp>
      <p:pic>
        <p:nvPicPr>
          <p:cNvPr id="4" name="Symbol zastępczy zawartości 3">
            <a:extLst>
              <a:ext uri="{FF2B5EF4-FFF2-40B4-BE49-F238E27FC236}">
                <a16:creationId xmlns:a16="http://schemas.microsoft.com/office/drawing/2014/main" id="{F4435C53-082F-459D-AF72-4F98EBFC93CF}"/>
              </a:ext>
            </a:extLst>
          </p:cNvPr>
          <p:cNvPicPr>
            <a:picLocks noGrp="1" noChangeAspect="1"/>
          </p:cNvPicPr>
          <p:nvPr>
            <p:ph sz="half" idx="1"/>
          </p:nvPr>
        </p:nvPicPr>
        <p:blipFill>
          <a:blip r:embed="rId2"/>
          <a:stretch>
            <a:fillRect/>
          </a:stretch>
        </p:blipFill>
        <p:spPr>
          <a:xfrm>
            <a:off x="6868332" y="1356152"/>
            <a:ext cx="2772251" cy="1829686"/>
          </a:xfrm>
          <a:prstGeom prst="rect">
            <a:avLst/>
          </a:prstGeom>
        </p:spPr>
      </p:pic>
      <p:sp>
        <p:nvSpPr>
          <p:cNvPr id="6" name="Symbol zastępczy zawartości 5">
            <a:extLst>
              <a:ext uri="{FF2B5EF4-FFF2-40B4-BE49-F238E27FC236}">
                <a16:creationId xmlns:a16="http://schemas.microsoft.com/office/drawing/2014/main" id="{A80CCA6F-980D-4EF5-A424-3E2B8BFA7653}"/>
              </a:ext>
            </a:extLst>
          </p:cNvPr>
          <p:cNvSpPr>
            <a:spLocks noGrp="1"/>
          </p:cNvSpPr>
          <p:nvPr>
            <p:ph sz="half" idx="2"/>
          </p:nvPr>
        </p:nvSpPr>
        <p:spPr/>
        <p:txBody>
          <a:bodyPr/>
          <a:lstStyle/>
          <a:p>
            <a:pPr marL="0" indent="0">
              <a:buNone/>
            </a:pPr>
            <a:r>
              <a:rPr lang="pl-PL" dirty="0"/>
              <a:t>Niebiesko-biało-czerwona flaga państwowa Francji swymi korzeniami sięga rewolucji francuskiej. Wprowadzono ją w 1789 roku, kiedy król Ludwik XVI dodał białą barwę kokardy dynastii Burbonów do barw herbowych Paryża. Następnie zmieniały kolejność kolorów, by ostatecznie 15 lutego 1794 roku pozostawić je na obecnych.</a:t>
            </a:r>
          </a:p>
        </p:txBody>
      </p:sp>
    </p:spTree>
    <p:extLst>
      <p:ext uri="{BB962C8B-B14F-4D97-AF65-F5344CB8AC3E}">
        <p14:creationId xmlns:p14="http://schemas.microsoft.com/office/powerpoint/2010/main" val="38323053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C68C82DE-90F7-4CDB-886F-5D994C4FB6B2}"/>
              </a:ext>
            </a:extLst>
          </p:cNvPr>
          <p:cNvSpPr>
            <a:spLocks noGrp="1"/>
          </p:cNvSpPr>
          <p:nvPr>
            <p:ph type="title"/>
          </p:nvPr>
        </p:nvSpPr>
        <p:spPr/>
        <p:txBody>
          <a:bodyPr>
            <a:normAutofit fontScale="90000"/>
          </a:bodyPr>
          <a:lstStyle/>
          <a:p>
            <a:r>
              <a:rPr lang="pl-PL" dirty="0"/>
              <a:t>To jest DOKŁADNE położenie </a:t>
            </a:r>
            <a:br>
              <a:rPr lang="pl-PL" dirty="0"/>
            </a:br>
            <a:r>
              <a:rPr lang="pl-PL" dirty="0"/>
              <a:t>Francji</a:t>
            </a:r>
          </a:p>
        </p:txBody>
      </p:sp>
      <p:pic>
        <p:nvPicPr>
          <p:cNvPr id="12" name="Symbol zastępczy zawartości 11">
            <a:extLst>
              <a:ext uri="{FF2B5EF4-FFF2-40B4-BE49-F238E27FC236}">
                <a16:creationId xmlns:a16="http://schemas.microsoft.com/office/drawing/2014/main" id="{FE9CCE98-F604-4ADA-8F2E-A7BDBA476DE7}"/>
              </a:ext>
            </a:extLst>
          </p:cNvPr>
          <p:cNvPicPr>
            <a:picLocks noGrp="1" noChangeAspect="1"/>
          </p:cNvPicPr>
          <p:nvPr>
            <p:ph idx="1"/>
          </p:nvPr>
        </p:nvPicPr>
        <p:blipFill>
          <a:blip r:embed="rId2"/>
          <a:stretch>
            <a:fillRect/>
          </a:stretch>
        </p:blipFill>
        <p:spPr>
          <a:xfrm>
            <a:off x="5156263" y="1220492"/>
            <a:ext cx="6205411" cy="4413841"/>
          </a:xfrm>
          <a:prstGeom prst="rect">
            <a:avLst/>
          </a:prstGeom>
        </p:spPr>
      </p:pic>
    </p:spTree>
    <p:extLst>
      <p:ext uri="{BB962C8B-B14F-4D97-AF65-F5344CB8AC3E}">
        <p14:creationId xmlns:p14="http://schemas.microsoft.com/office/powerpoint/2010/main" val="3883501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FC4246-B466-4981-9C8A-8695914EA930}"/>
              </a:ext>
            </a:extLst>
          </p:cNvPr>
          <p:cNvSpPr>
            <a:spLocks noGrp="1"/>
          </p:cNvSpPr>
          <p:nvPr>
            <p:ph type="title"/>
          </p:nvPr>
        </p:nvSpPr>
        <p:spPr/>
        <p:txBody>
          <a:bodyPr/>
          <a:lstStyle/>
          <a:p>
            <a:r>
              <a:rPr lang="pl-PL" dirty="0"/>
              <a:t>Stolicą Francji jest </a:t>
            </a:r>
            <a:r>
              <a:rPr lang="pl-PL" b="1" dirty="0"/>
              <a:t>Paryż</a:t>
            </a:r>
          </a:p>
        </p:txBody>
      </p:sp>
      <p:pic>
        <p:nvPicPr>
          <p:cNvPr id="4" name="Symbol zastępczy zawartości 3">
            <a:extLst>
              <a:ext uri="{FF2B5EF4-FFF2-40B4-BE49-F238E27FC236}">
                <a16:creationId xmlns:a16="http://schemas.microsoft.com/office/drawing/2014/main" id="{52DC2FC2-BFC3-4572-9986-F77383E7DF79}"/>
              </a:ext>
            </a:extLst>
          </p:cNvPr>
          <p:cNvPicPr>
            <a:picLocks noGrp="1" noChangeAspect="1"/>
          </p:cNvPicPr>
          <p:nvPr>
            <p:ph idx="1"/>
          </p:nvPr>
        </p:nvPicPr>
        <p:blipFill>
          <a:blip r:embed="rId2"/>
          <a:stretch>
            <a:fillRect/>
          </a:stretch>
        </p:blipFill>
        <p:spPr>
          <a:xfrm>
            <a:off x="5820569" y="1584325"/>
            <a:ext cx="4876800" cy="3686175"/>
          </a:xfrm>
          <a:prstGeom prst="rect">
            <a:avLst/>
          </a:prstGeom>
        </p:spPr>
      </p:pic>
    </p:spTree>
    <p:extLst>
      <p:ext uri="{BB962C8B-B14F-4D97-AF65-F5344CB8AC3E}">
        <p14:creationId xmlns:p14="http://schemas.microsoft.com/office/powerpoint/2010/main" val="3694400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7719B7-9F27-45CE-BD2E-6BF9807E9D64}"/>
              </a:ext>
            </a:extLst>
          </p:cNvPr>
          <p:cNvSpPr>
            <a:spLocks noGrp="1"/>
          </p:cNvSpPr>
          <p:nvPr>
            <p:ph type="title"/>
          </p:nvPr>
        </p:nvSpPr>
        <p:spPr/>
        <p:txBody>
          <a:bodyPr/>
          <a:lstStyle/>
          <a:p>
            <a:r>
              <a:rPr lang="pl-PL" dirty="0"/>
              <a:t>Zabytki Paryża</a:t>
            </a:r>
            <a:br>
              <a:rPr lang="pl-PL" dirty="0"/>
            </a:br>
            <a:r>
              <a:rPr lang="pl-PL" dirty="0"/>
              <a:t>(wraz z Wieżą Eiffla)</a:t>
            </a:r>
          </a:p>
        </p:txBody>
      </p:sp>
      <p:pic>
        <p:nvPicPr>
          <p:cNvPr id="7" name="Symbol zastępczy zawartości 6">
            <a:extLst>
              <a:ext uri="{FF2B5EF4-FFF2-40B4-BE49-F238E27FC236}">
                <a16:creationId xmlns:a16="http://schemas.microsoft.com/office/drawing/2014/main" id="{628D55E0-E98F-44A7-91CE-622055836F07}"/>
              </a:ext>
            </a:extLst>
          </p:cNvPr>
          <p:cNvPicPr>
            <a:picLocks noGrp="1" noChangeAspect="1"/>
          </p:cNvPicPr>
          <p:nvPr>
            <p:ph idx="1"/>
          </p:nvPr>
        </p:nvPicPr>
        <p:blipFill>
          <a:blip r:embed="rId2"/>
          <a:stretch>
            <a:fillRect/>
          </a:stretch>
        </p:blipFill>
        <p:spPr>
          <a:xfrm>
            <a:off x="5348498" y="2002734"/>
            <a:ext cx="5735881" cy="2803633"/>
          </a:xfrm>
          <a:prstGeom prst="rect">
            <a:avLst/>
          </a:prstGeom>
        </p:spPr>
      </p:pic>
    </p:spTree>
    <p:extLst>
      <p:ext uri="{BB962C8B-B14F-4D97-AF65-F5344CB8AC3E}">
        <p14:creationId xmlns:p14="http://schemas.microsoft.com/office/powerpoint/2010/main" val="3420056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206DC7-0E3C-4C44-AC6E-5B6DA098DEE9}"/>
              </a:ext>
            </a:extLst>
          </p:cNvPr>
          <p:cNvSpPr>
            <a:spLocks noGrp="1"/>
          </p:cNvSpPr>
          <p:nvPr>
            <p:ph type="title"/>
          </p:nvPr>
        </p:nvSpPr>
        <p:spPr>
          <a:xfrm>
            <a:off x="3306116" y="2046155"/>
            <a:ext cx="5490224" cy="3156240"/>
          </a:xfrm>
        </p:spPr>
        <p:txBody>
          <a:bodyPr>
            <a:normAutofit/>
          </a:bodyPr>
          <a:lstStyle/>
          <a:p>
            <a:r>
              <a:rPr lang="pl-PL" dirty="0">
                <a:cs typeface="Calibri Light"/>
              </a:rPr>
              <a:t>CIEKAWOSTKI GEOGRAFICZNE O FRANCJI</a:t>
            </a:r>
            <a:br>
              <a:rPr lang="pl-PL" dirty="0">
                <a:cs typeface="Calibri Light"/>
              </a:rPr>
            </a:br>
            <a:endParaRPr lang="pl-PL" dirty="0">
              <a:cs typeface="Calibri Light"/>
            </a:endParaRPr>
          </a:p>
        </p:txBody>
      </p:sp>
      <p:sp>
        <p:nvSpPr>
          <p:cNvPr id="3" name="Symbol zastępczy zawartości 2">
            <a:extLst>
              <a:ext uri="{FF2B5EF4-FFF2-40B4-BE49-F238E27FC236}">
                <a16:creationId xmlns:a16="http://schemas.microsoft.com/office/drawing/2014/main" id="{9C567BBC-77C9-4F5A-A332-A3F0AED14F23}"/>
              </a:ext>
            </a:extLst>
          </p:cNvPr>
          <p:cNvSpPr>
            <a:spLocks noGrp="1"/>
          </p:cNvSpPr>
          <p:nvPr>
            <p:ph type="body" idx="1"/>
          </p:nvPr>
        </p:nvSpPr>
        <p:spPr>
          <a:xfrm>
            <a:off x="3344215" y="5170826"/>
            <a:ext cx="5490223" cy="59795"/>
          </a:xfrm>
        </p:spPr>
        <p:txBody>
          <a:bodyPr vert="horz" lIns="91440" tIns="0" rIns="91440" bIns="45720" rtlCol="0" anchor="t">
            <a:normAutofit fontScale="25000" lnSpcReduction="20000"/>
          </a:bodyPr>
          <a:lstStyle/>
          <a:p>
            <a:endParaRPr lang="pl-PL" dirty="0"/>
          </a:p>
        </p:txBody>
      </p:sp>
    </p:spTree>
    <p:extLst>
      <p:ext uri="{BB962C8B-B14F-4D97-AF65-F5344CB8AC3E}">
        <p14:creationId xmlns:p14="http://schemas.microsoft.com/office/powerpoint/2010/main" val="1292589748"/>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9B8375C-EFD2-44DC-B8B4-3E1908413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4AB0679-64E4-43E4-ADC7-A727F55570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1ECD3E98-7CD9-4527-8F9C-B237B76713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056170F3-D2AE-4BD9-A213-BB2379030F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72731DBC-FDD9-4087-8311-18C6EEE841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83A51CE1-583D-4F5B-A2C0-AEE8090DF3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423BB2-456E-46B9-BF4C-EB02B1FA2C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28260BE1-F4BC-4330-B513-C2176C88FE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0DBA4DAC-9D00-4BC3-9B21-10FA21F646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633461F2-B658-4CBA-AFD6-A44A433360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C1E2568F-D6C8-4364-92E2-D713C3FC4D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DE0A7D32-2273-4404-A04F-6BC34F6728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C5FD245A-196E-4DCE-8C9F-E1E10CA2E6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FC456197-D99E-49E9-AB95-2AF596DD06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6B30A8A0-63D2-41A4-A8C9-032C65C13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F2E2335D-32C2-46D2-B596-441FE0302B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A30E36EC-973C-4A36-A4E4-790C2BC179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20">
              <a:extLst>
                <a:ext uri="{FF2B5EF4-FFF2-40B4-BE49-F238E27FC236}">
                  <a16:creationId xmlns:a16="http://schemas.microsoft.com/office/drawing/2014/main" id="{6499277A-871D-4A72-A046-7895F7189C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21">
              <a:extLst>
                <a:ext uri="{FF2B5EF4-FFF2-40B4-BE49-F238E27FC236}">
                  <a16:creationId xmlns:a16="http://schemas.microsoft.com/office/drawing/2014/main" id="{8A01A6E9-704E-4949-8EB7-E4EF236886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C5C6534B-6CC5-45CE-B362-2DD46D9B86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7D5B735B-E224-47AD-9B14-DD5058C8EB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3A6594F0-59A8-4074-8410-2BC8D6F84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25">
              <a:extLst>
                <a:ext uri="{FF2B5EF4-FFF2-40B4-BE49-F238E27FC236}">
                  <a16:creationId xmlns:a16="http://schemas.microsoft.com/office/drawing/2014/main" id="{8550D04C-E5F6-4E9F-97E8-F0C9E019D2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2" name="Group 35">
            <a:extLst>
              <a:ext uri="{FF2B5EF4-FFF2-40B4-BE49-F238E27FC236}">
                <a16:creationId xmlns:a16="http://schemas.microsoft.com/office/drawing/2014/main" id="{71DB2A77-BEED-4E1A-A21D-52302476CA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3" name="Rectangle 36">
              <a:extLst>
                <a:ext uri="{FF2B5EF4-FFF2-40B4-BE49-F238E27FC236}">
                  <a16:creationId xmlns:a16="http://schemas.microsoft.com/office/drawing/2014/main" id="{DF9E39ED-8DE7-442C-A9D3-4B6866C5D8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a:extLst>
                <a:ext uri="{FF2B5EF4-FFF2-40B4-BE49-F238E27FC236}">
                  <a16:creationId xmlns:a16="http://schemas.microsoft.com/office/drawing/2014/main" id="{EA042275-6B2F-49DE-B389-756311664F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99D2CA2-003D-4AB6-85A0-65708AFBC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ytuł 1">
            <a:extLst>
              <a:ext uri="{FF2B5EF4-FFF2-40B4-BE49-F238E27FC236}">
                <a16:creationId xmlns:a16="http://schemas.microsoft.com/office/drawing/2014/main" id="{B5565020-C0D9-4CB7-9A22-287069F0752C}"/>
              </a:ext>
            </a:extLst>
          </p:cNvPr>
          <p:cNvSpPr>
            <a:spLocks noGrp="1"/>
          </p:cNvSpPr>
          <p:nvPr>
            <p:ph type="title"/>
          </p:nvPr>
        </p:nvSpPr>
        <p:spPr>
          <a:xfrm>
            <a:off x="888631" y="2358391"/>
            <a:ext cx="3498979" cy="2453676"/>
          </a:xfrm>
        </p:spPr>
        <p:txBody>
          <a:bodyPr>
            <a:normAutofit fontScale="90000"/>
          </a:bodyPr>
          <a:lstStyle/>
          <a:p>
            <a:r>
              <a:rPr lang="pl-PL" dirty="0">
                <a:cs typeface="Calibri Light"/>
              </a:rPr>
              <a:t>Najdłuższą rzeką Francji jest </a:t>
            </a:r>
            <a:r>
              <a:rPr lang="pl-PL" b="1" dirty="0">
                <a:cs typeface="Calibri Light"/>
              </a:rPr>
              <a:t>Loara</a:t>
            </a:r>
            <a:r>
              <a:rPr lang="pl-PL" dirty="0">
                <a:cs typeface="Calibri Light"/>
              </a:rPr>
              <a:t> (na czerwono)</a:t>
            </a:r>
            <a:endParaRPr lang="pl-PL" dirty="0"/>
          </a:p>
        </p:txBody>
      </p:sp>
      <p:sp useBgFill="1">
        <p:nvSpPr>
          <p:cNvPr id="41" name="Rectangle 40">
            <a:extLst>
              <a:ext uri="{FF2B5EF4-FFF2-40B4-BE49-F238E27FC236}">
                <a16:creationId xmlns:a16="http://schemas.microsoft.com/office/drawing/2014/main" id="{2683F406-960D-47CA-A11F-CB706E3C7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6"/>
            <a:ext cx="6269015" cy="2978319"/>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Obraz zawierający tekst, mapa&#10;&#10;Opis wygenerowany przy bardzo wysokim poziomie pewności">
            <a:extLst>
              <a:ext uri="{FF2B5EF4-FFF2-40B4-BE49-F238E27FC236}">
                <a16:creationId xmlns:a16="http://schemas.microsoft.com/office/drawing/2014/main" id="{8167A869-9553-4677-A151-D91DB15BCDFD}"/>
              </a:ext>
            </a:extLst>
          </p:cNvPr>
          <p:cNvPicPr>
            <a:picLocks noChangeAspect="1"/>
          </p:cNvPicPr>
          <p:nvPr/>
        </p:nvPicPr>
        <p:blipFill>
          <a:blip r:embed="rId2"/>
          <a:stretch>
            <a:fillRect/>
          </a:stretch>
        </p:blipFill>
        <p:spPr>
          <a:xfrm>
            <a:off x="6375478" y="2253589"/>
            <a:ext cx="3748741" cy="2653976"/>
          </a:xfrm>
          <a:prstGeom prst="rect">
            <a:avLst/>
          </a:prstGeom>
          <a:ln w="9525">
            <a:noFill/>
          </a:ln>
        </p:spPr>
      </p:pic>
      <p:sp>
        <p:nvSpPr>
          <p:cNvPr id="44" name="Content Placeholder 7">
            <a:extLst>
              <a:ext uri="{FF2B5EF4-FFF2-40B4-BE49-F238E27FC236}">
                <a16:creationId xmlns:a16="http://schemas.microsoft.com/office/drawing/2014/main" id="{B16D305A-4D65-4A30-8901-8246ED6305E7}"/>
              </a:ext>
            </a:extLst>
          </p:cNvPr>
          <p:cNvSpPr>
            <a:spLocks noGrp="1"/>
          </p:cNvSpPr>
          <p:nvPr>
            <p:ph idx="1"/>
          </p:nvPr>
        </p:nvSpPr>
        <p:spPr>
          <a:xfrm flipH="1" flipV="1">
            <a:off x="12045089" y="6614515"/>
            <a:ext cx="60311" cy="150330"/>
          </a:xfrm>
        </p:spPr>
        <p:txBody>
          <a:bodyPr>
            <a:normAutofit fontScale="25000" lnSpcReduction="20000"/>
          </a:bodyPr>
          <a:lstStyle/>
          <a:p>
            <a:endParaRPr lang="en-US"/>
          </a:p>
        </p:txBody>
      </p:sp>
    </p:spTree>
    <p:extLst>
      <p:ext uri="{BB962C8B-B14F-4D97-AF65-F5344CB8AC3E}">
        <p14:creationId xmlns:p14="http://schemas.microsoft.com/office/powerpoint/2010/main" val="2312428968"/>
      </p:ext>
    </p:extLst>
  </p:cSld>
  <p:clrMapOvr>
    <a:masterClrMapping/>
  </p:clrMapOvr>
  <mc:AlternateContent xmlns:mc="http://schemas.openxmlformats.org/markup-compatibility/2006" xmlns:p14="http://schemas.microsoft.com/office/powerpoint/2010/main">
    <mc:Choice Requires="p14">
      <p:transition spd="slow" p14:dur="1500">
        <p14:ripple dir="l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72BA61-3F67-42E5-8111-2C0E6720AC9F}"/>
              </a:ext>
            </a:extLst>
          </p:cNvPr>
          <p:cNvSpPr>
            <a:spLocks noGrp="1"/>
          </p:cNvSpPr>
          <p:nvPr>
            <p:ph type="title"/>
          </p:nvPr>
        </p:nvSpPr>
        <p:spPr/>
        <p:txBody>
          <a:bodyPr>
            <a:normAutofit fontScale="90000"/>
          </a:bodyPr>
          <a:lstStyle/>
          <a:p>
            <a:r>
              <a:rPr lang="pl-PL" dirty="0">
                <a:cs typeface="Calibri Light"/>
              </a:rPr>
              <a:t>Najwyższa góra Francji to </a:t>
            </a:r>
            <a:r>
              <a:rPr lang="pl-PL" b="1" dirty="0">
                <a:cs typeface="Calibri Light"/>
              </a:rPr>
              <a:t>Mont Blanc </a:t>
            </a:r>
            <a:r>
              <a:rPr lang="pl-PL" dirty="0">
                <a:cs typeface="Calibri Light"/>
              </a:rPr>
              <a:t>(ok. 4808 n.p.m.)</a:t>
            </a:r>
            <a:endParaRPr lang="pl-PL" b="1" dirty="0">
              <a:cs typeface="Calibri Light"/>
            </a:endParaRPr>
          </a:p>
        </p:txBody>
      </p:sp>
      <p:pic>
        <p:nvPicPr>
          <p:cNvPr id="4" name="Obraz 4" descr="Obraz zawierający zewnętrzne, śnieg, przyroda, góra&#10;&#10;Opis wygenerowany przy bardzo wysokim poziomie pewności">
            <a:extLst>
              <a:ext uri="{FF2B5EF4-FFF2-40B4-BE49-F238E27FC236}">
                <a16:creationId xmlns:a16="http://schemas.microsoft.com/office/drawing/2014/main" id="{EE532EC6-FCBB-4582-AB1C-86C905636130}"/>
              </a:ext>
            </a:extLst>
          </p:cNvPr>
          <p:cNvPicPr>
            <a:picLocks noGrp="1" noChangeAspect="1"/>
          </p:cNvPicPr>
          <p:nvPr>
            <p:ph idx="1"/>
          </p:nvPr>
        </p:nvPicPr>
        <p:blipFill>
          <a:blip r:embed="rId2"/>
          <a:stretch>
            <a:fillRect/>
          </a:stretch>
        </p:blipFill>
        <p:spPr>
          <a:xfrm>
            <a:off x="6096475" y="2020728"/>
            <a:ext cx="4232030" cy="2825261"/>
          </a:xfrm>
        </p:spPr>
      </p:pic>
    </p:spTree>
    <p:extLst>
      <p:ext uri="{BB962C8B-B14F-4D97-AF65-F5344CB8AC3E}">
        <p14:creationId xmlns:p14="http://schemas.microsoft.com/office/powerpoint/2010/main" val="2812648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A0AA75-A9BF-4A94-A008-7BD51DF36CDF}"/>
              </a:ext>
            </a:extLst>
          </p:cNvPr>
          <p:cNvSpPr>
            <a:spLocks noGrp="1"/>
          </p:cNvSpPr>
          <p:nvPr>
            <p:ph type="title"/>
          </p:nvPr>
        </p:nvSpPr>
        <p:spPr/>
        <p:txBody>
          <a:bodyPr>
            <a:normAutofit fontScale="90000"/>
          </a:bodyPr>
          <a:lstStyle/>
          <a:p>
            <a:r>
              <a:rPr lang="pl-PL" dirty="0">
                <a:cs typeface="Calibri Light"/>
              </a:rPr>
              <a:t>Francja ma również wyspę! Nazywa się </a:t>
            </a:r>
            <a:r>
              <a:rPr lang="pl-PL" dirty="0" err="1">
                <a:cs typeface="Calibri Light"/>
              </a:rPr>
              <a:t>Corse</a:t>
            </a:r>
            <a:br>
              <a:rPr lang="pl-PL" dirty="0">
                <a:cs typeface="Calibri Light"/>
              </a:rPr>
            </a:br>
            <a:r>
              <a:rPr lang="pl-PL" dirty="0">
                <a:cs typeface="Calibri Light"/>
              </a:rPr>
              <a:t>i ma </a:t>
            </a:r>
            <a:r>
              <a:rPr lang="pl-PL" dirty="0">
                <a:ea typeface="+mj-lt"/>
                <a:cs typeface="+mj-lt"/>
              </a:rPr>
              <a:t>8,7 tys. km</a:t>
            </a:r>
            <a:r>
              <a:rPr lang="pl-PL" baseline="30000" dirty="0">
                <a:ea typeface="+mj-lt"/>
                <a:cs typeface="+mj-lt"/>
              </a:rPr>
              <a:t>2</a:t>
            </a:r>
            <a:endParaRPr lang="pl-PL" dirty="0">
              <a:ea typeface="+mj-lt"/>
              <a:cs typeface="+mj-lt"/>
            </a:endParaRPr>
          </a:p>
        </p:txBody>
      </p:sp>
      <p:pic>
        <p:nvPicPr>
          <p:cNvPr id="4" name="Obraz 4" descr="Obraz zawierający koralowiec, zwierzę&#10;&#10;Opis wygenerowany przy bardzo wysokim poziomie pewności">
            <a:extLst>
              <a:ext uri="{FF2B5EF4-FFF2-40B4-BE49-F238E27FC236}">
                <a16:creationId xmlns:a16="http://schemas.microsoft.com/office/drawing/2014/main" id="{1C1A10A6-F2D1-4C16-B525-C92D50A504EF}"/>
              </a:ext>
            </a:extLst>
          </p:cNvPr>
          <p:cNvPicPr>
            <a:picLocks noGrp="1" noChangeAspect="1"/>
          </p:cNvPicPr>
          <p:nvPr>
            <p:ph idx="1"/>
          </p:nvPr>
        </p:nvPicPr>
        <p:blipFill>
          <a:blip r:embed="rId2"/>
          <a:stretch>
            <a:fillRect/>
          </a:stretch>
        </p:blipFill>
        <p:spPr>
          <a:xfrm>
            <a:off x="6441208" y="753536"/>
            <a:ext cx="3214321" cy="5347921"/>
          </a:xfrm>
        </p:spPr>
      </p:pic>
    </p:spTree>
    <p:extLst>
      <p:ext uri="{BB962C8B-B14F-4D97-AF65-F5344CB8AC3E}">
        <p14:creationId xmlns:p14="http://schemas.microsoft.com/office/powerpoint/2010/main" val="1343505259"/>
      </p:ext>
    </p:extLst>
  </p:cSld>
  <p:clrMapOvr>
    <a:masterClrMapping/>
  </p:clrMapOvr>
  <mc:AlternateContent xmlns:mc="http://schemas.openxmlformats.org/markup-compatibility/2006" xmlns:p14="http://schemas.microsoft.com/office/powerpoint/2010/main">
    <mc:Choice Requires="p14">
      <p:transition spd="slow" p14:dur="1500">
        <p:comb dir="vert"/>
      </p:transition>
    </mc:Choice>
    <mc:Fallback xmlns="">
      <p:transition spd="slow">
        <p:comb dir="vert"/>
      </p:transition>
    </mc:Fallback>
  </mc:AlternateContent>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61</TotalTime>
  <Words>592</Words>
  <Application>Microsoft Office PowerPoint</Application>
  <PresentationFormat>Panoramiczny</PresentationFormat>
  <Paragraphs>18</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Atlas</vt:lpstr>
      <vt:lpstr>FRANCJA</vt:lpstr>
      <vt:lpstr>Oto flaga Francji</vt:lpstr>
      <vt:lpstr>To jest DOKŁADNE położenie  Francji</vt:lpstr>
      <vt:lpstr>Stolicą Francji jest Paryż</vt:lpstr>
      <vt:lpstr>Zabytki Paryża (wraz z Wieżą Eiffla)</vt:lpstr>
      <vt:lpstr>CIEKAWOSTKI GEOGRAFICZNE O FRANCJI </vt:lpstr>
      <vt:lpstr>Najdłuższą rzeką Francji jest Loara (na czerwono)</vt:lpstr>
      <vt:lpstr>Najwyższa góra Francji to Mont Blanc (ok. 4808 n.p.m.)</vt:lpstr>
      <vt:lpstr>Francja ma również wyspę! Nazywa się Corse i ma 8,7 tys. km2</vt:lpstr>
      <vt:lpstr>Francja ma powierzchnię  640 679 km2</vt:lpstr>
      <vt:lpstr>CIEKAWOSTKI HISTORYCZNE O FRANCJI!</vt:lpstr>
      <vt:lpstr>Niecodzienny pochówek Napoleona</vt:lpstr>
      <vt:lpstr>Nietykalny król Francji</vt:lpstr>
      <vt:lpstr>Najstarsza kobieta świata</vt:lpstr>
      <vt:lpstr>  Oto koniec mojej prezentacji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FRANCJA</dc:title>
  <dc:creator>Takowy</dc:creator>
  <cp:lastModifiedBy>Takowy</cp:lastModifiedBy>
  <cp:revision>183</cp:revision>
  <dcterms:created xsi:type="dcterms:W3CDTF">2020-03-14T15:49:29Z</dcterms:created>
  <dcterms:modified xsi:type="dcterms:W3CDTF">2020-04-13T18:22:38Z</dcterms:modified>
</cp:coreProperties>
</file>