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859C7-1C76-47E4-B251-EBA27C128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F57397-5570-43D9-8638-4176549BE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685D1E-8719-4439-A183-311FA1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35CD81-082D-4CCF-AAD2-1B169171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B470E4-A292-49E5-A7ED-33B1CD79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22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9369A-9A2D-4BBE-B940-F5ABAF26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552FC7-FFC3-4873-B712-A7D9AA5C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CF24B9-1ECF-4197-8639-8DBE4997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EE0BB9-DB74-4FE4-856C-068F196A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A52E26-374A-411F-8B7A-07F00BFF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7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05EB69-8428-4913-AB30-88A009143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F39BE25-F513-458C-B87C-AEF4C5848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716CA-F1EC-4DAF-BBD4-1FE0D1A4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A95FAB-5AE4-47B2-8E89-0D291218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E57715-FD65-4DB8-9DEE-E0C48F15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1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FCE78-3232-42FB-AB5F-98A3C870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634320-AA92-4B6C-9D7A-8B3614DE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11B689-46E5-4AF8-BDAF-1DD00409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45FF4B-6560-48F2-BDC5-FC9F1FE1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D8A9A8-251A-49A7-9DA5-3E856800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15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CB877-B7FA-42A2-B6BD-BD2E5EAF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6A0327-4097-4390-BCEE-B79F8D42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CF7EE4-17C7-4BE8-B29C-57C80849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56E0CB-9408-41D1-B1C3-A5046981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D06056-6EED-4AF3-A537-E04448FA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4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1F6A89-83E5-406A-B601-4C10C0EC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09D6DC-0B10-411C-BFF2-0835E50BA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24A5D1-59B5-4EC4-B58C-DE40839EE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942191-4ED0-4B6E-8742-43771130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66F8A9-9E7B-446A-BE96-EB20B540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DE0D24-A6F2-45A8-8D60-4F5C7416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92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D12C9-9A81-43B6-A261-D15575B4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98530D-478F-4063-AC08-2C7563D9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5CACE9-6D35-44A5-9CF8-FB42BE896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16E3E32-93E0-4E48-838F-43E364CE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C95329-5AE5-4369-AB9E-B3C36D8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2383708-DEF5-45D5-8E0F-B848533F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022E538-6CE0-440F-9730-9DF9F145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5B7E5F2-F178-443D-9D70-8F1E622E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3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83B5D0-8931-4758-95B2-9AED443F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2F0BC8-5B35-4135-ABC9-0D2BA0B8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5B90F0-046E-46B9-9630-391B4300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2D9A73-A7EC-4375-884E-96561E87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3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E87C50-6F15-4A9F-AE3A-7A97A566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4667E85-52FD-4A79-ABB9-0F7AA386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3351C7-AAFA-4E04-8152-EEC92B0D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8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56408-41E8-478A-8AE0-6DCA8172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D1C468-3E6E-4C27-B0BD-93568C63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AC67FE-FD40-4AEE-A28F-D4780D1A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6322F8-88A9-4195-924E-70088D4E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E8761D-BFC6-4FCE-A403-50616C5C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1C647C-E62C-4074-9BB0-BA3305F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658A0-3E03-4C24-A02B-918A70C8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E5DD55E-9962-491D-A198-9F7D1616A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DE313F-91AB-4FC3-90E4-727E8DC6D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56C97E-58BC-4BC4-B7CA-31B87FDD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0D7FD6-CD53-436A-B6B5-7CF3D2D4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E48F24-F0F2-4C80-A6F7-74E7B4C4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44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A00A53-B2F9-4F8C-98A5-97E357F2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B8BC76-D681-40FD-BA8E-EE1F8E472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02E574-566D-4CCF-8E37-BCF95E4B9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58B0-D271-4A53-A6FD-A0ACEB4DB0CD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2E3C0A-315F-4D5C-A0F1-6C958D99A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FBC073-C809-4D0B-AACC-6E63A2BE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BEDD-021A-4F06-90C3-056EFB19F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7073F-C263-4594-A98F-21471FD4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Norwegia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E9A389-F2E0-4D86-B247-0D867CB84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8" y="1514103"/>
            <a:ext cx="11584790" cy="4885452"/>
          </a:xfrm>
        </p:spPr>
      </p:pic>
    </p:spTree>
    <p:extLst>
      <p:ext uri="{BB962C8B-B14F-4D97-AF65-F5344CB8AC3E}">
        <p14:creationId xmlns:p14="http://schemas.microsoft.com/office/powerpoint/2010/main" val="106438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3147CF-FF01-44F7-9C2E-44D69A6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Dziękuje za uwagę</a:t>
            </a:r>
          </a:p>
        </p:txBody>
      </p:sp>
      <p:pic>
        <p:nvPicPr>
          <p:cNvPr id="5" name="Symbol zastępczy zawartości 4" descr="Obraz zawierający woda, zewnętrzne, góra, przyroda&#10;&#10;Opis wygenerowany automatycznie">
            <a:extLst>
              <a:ext uri="{FF2B5EF4-FFF2-40B4-BE49-F238E27FC236}">
                <a16:creationId xmlns:a16="http://schemas.microsoft.com/office/drawing/2014/main" id="{1FB39AD4-4861-4B4E-9E26-1CD9944BD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b="919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52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C614D1-C668-4E5E-8AE7-C43DA6B1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Położenie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B1434A-D19D-40CC-940E-E8D45EED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Norwegia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w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Skandynawii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przy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morzu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Norweskim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sąsiaduje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wschód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Szwecją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BEDF68FE-5774-45BB-83FD-A91B07826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8" y="1755498"/>
            <a:ext cx="6436548" cy="33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3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3AB81C-7B3E-46DB-AF61-3DF768BA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Flaga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FFC4E-D9FF-42B6-83A4-4306EA35A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894530"/>
            <a:ext cx="4887685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 err="1"/>
              <a:t>Flaga</a:t>
            </a:r>
            <a:r>
              <a:rPr lang="en-US" sz="2000" b="1" dirty="0"/>
              <a:t> </a:t>
            </a:r>
            <a:r>
              <a:rPr lang="en-US" sz="2000" b="1" dirty="0" err="1"/>
              <a:t>Norwegii</a:t>
            </a:r>
            <a:r>
              <a:rPr lang="en-US" sz="2000" dirty="0"/>
              <a:t> – </a:t>
            </a:r>
            <a:r>
              <a:rPr lang="en-US" sz="2000" dirty="0" err="1"/>
              <a:t>jeden</a:t>
            </a:r>
            <a:r>
              <a:rPr lang="en-US" sz="2000" dirty="0"/>
              <a:t> z </a:t>
            </a:r>
            <a:r>
              <a:rPr lang="en-US" sz="2000" dirty="0" err="1"/>
              <a:t>symboli</a:t>
            </a:r>
            <a:endParaRPr lang="pl-PL" sz="2000" dirty="0"/>
          </a:p>
          <a:p>
            <a:r>
              <a:rPr lang="en-US" sz="2000" dirty="0"/>
              <a:t> </a:t>
            </a:r>
            <a:r>
              <a:rPr lang="en-US" sz="2000" dirty="0" err="1"/>
              <a:t>państwowych</a:t>
            </a:r>
            <a:r>
              <a:rPr lang="en-US" sz="2000" dirty="0"/>
              <a:t> </a:t>
            </a:r>
            <a:r>
              <a:rPr lang="en-US" sz="2000" dirty="0" err="1"/>
              <a:t>Norwegii</a:t>
            </a:r>
            <a:r>
              <a:rPr lang="en-US" sz="2000" dirty="0"/>
              <a:t> w </a:t>
            </a:r>
            <a:r>
              <a:rPr lang="en-US" sz="2000" dirty="0" err="1"/>
              <a:t>postaci</a:t>
            </a:r>
            <a:r>
              <a:rPr lang="en-US" sz="2000" dirty="0"/>
              <a:t> </a:t>
            </a:r>
            <a:r>
              <a:rPr lang="en-US" sz="2000" dirty="0" err="1"/>
              <a:t>niebiesko-białego</a:t>
            </a:r>
            <a:r>
              <a:rPr lang="en-US" sz="2000" dirty="0"/>
              <a:t> </a:t>
            </a:r>
            <a:r>
              <a:rPr lang="en-US" sz="2000" dirty="0" err="1"/>
              <a:t>krzyż</a:t>
            </a:r>
            <a:r>
              <a:rPr lang="pl-PL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skandynawskiego</a:t>
            </a:r>
            <a:r>
              <a:rPr lang="en-US" sz="2000" dirty="0"/>
              <a:t>, </a:t>
            </a:r>
            <a:r>
              <a:rPr lang="en-US" sz="2000" dirty="0" err="1"/>
              <a:t>umieszczonego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dirty="0" err="1"/>
              <a:t>czerwonym</a:t>
            </a:r>
            <a:r>
              <a:rPr lang="en-US" sz="2000" dirty="0"/>
              <a:t> </a:t>
            </a:r>
            <a:r>
              <a:rPr lang="en-US" sz="2000" dirty="0" err="1"/>
              <a:t>tle</a:t>
            </a:r>
            <a:r>
              <a:rPr lang="en-US" sz="20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ymbol zastępczy zawartości 9" descr="Obraz zawierający rysunek&#10;&#10;Opis wygenerowany automatycznie">
            <a:extLst>
              <a:ext uri="{FF2B5EF4-FFF2-40B4-BE49-F238E27FC236}">
                <a16:creationId xmlns:a16="http://schemas.microsoft.com/office/drawing/2014/main" id="{B4E394AE-4406-4CC6-A9AE-B05DD0BF4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19602" b="1"/>
          <a:stretch/>
        </p:blipFill>
        <p:spPr>
          <a:xfrm>
            <a:off x="5365630" y="573678"/>
            <a:ext cx="6486721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ECBFAD-024F-4BCC-82AF-647D56E1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Język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B5DF6C-3127-4B1F-B358-D3B5ED440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894530"/>
            <a:ext cx="4887685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b="1" dirty="0" err="1"/>
              <a:t>Język</a:t>
            </a:r>
            <a:r>
              <a:rPr lang="en-US" sz="2000" b="1" dirty="0"/>
              <a:t> </a:t>
            </a:r>
            <a:r>
              <a:rPr lang="en-US" sz="2000" b="1" dirty="0" err="1"/>
              <a:t>norweski</a:t>
            </a:r>
            <a:r>
              <a:rPr lang="en-US" sz="2000" dirty="0"/>
              <a:t> (</a:t>
            </a:r>
            <a:r>
              <a:rPr lang="en-US" sz="2000" dirty="0" err="1"/>
              <a:t>norw.</a:t>
            </a:r>
            <a:r>
              <a:rPr lang="en-US" sz="2000" dirty="0"/>
              <a:t> </a:t>
            </a:r>
            <a:r>
              <a:rPr lang="en-US" sz="2000" i="1" dirty="0" err="1"/>
              <a:t>norsk</a:t>
            </a:r>
            <a:r>
              <a:rPr lang="en-US" sz="2000" dirty="0"/>
              <a:t>) – </a:t>
            </a:r>
            <a:r>
              <a:rPr lang="en-US" sz="2000" dirty="0" err="1"/>
              <a:t>język</a:t>
            </a:r>
            <a:r>
              <a:rPr lang="en-US" sz="2000" dirty="0"/>
              <a:t> z </a:t>
            </a:r>
            <a:r>
              <a:rPr lang="en-US" sz="2000" dirty="0" err="1"/>
              <a:t>grupy</a:t>
            </a:r>
            <a:r>
              <a:rPr lang="en-US" sz="2000" dirty="0"/>
              <a:t> </a:t>
            </a:r>
            <a:r>
              <a:rPr lang="en-US" sz="2000" dirty="0" err="1"/>
              <a:t>skandynawskiej</a:t>
            </a:r>
            <a:r>
              <a:rPr lang="en-US" sz="2000" dirty="0"/>
              <a:t> </a:t>
            </a:r>
            <a:r>
              <a:rPr lang="en-US" sz="2000" dirty="0" err="1"/>
              <a:t>języków</a:t>
            </a:r>
            <a:r>
              <a:rPr lang="en-US" sz="2000" dirty="0"/>
              <a:t> </a:t>
            </a:r>
            <a:r>
              <a:rPr lang="en-US" sz="2000" dirty="0" err="1"/>
              <a:t>germańskich</a:t>
            </a:r>
            <a:r>
              <a:rPr lang="en-US" sz="2000" dirty="0"/>
              <a:t>. </a:t>
            </a:r>
            <a:r>
              <a:rPr lang="en-US" sz="2000" dirty="0" err="1"/>
              <a:t>Dialekty</a:t>
            </a:r>
            <a:r>
              <a:rPr lang="en-US" sz="2000" dirty="0"/>
              <a:t> </a:t>
            </a:r>
            <a:r>
              <a:rPr lang="en-US" sz="2000" dirty="0" err="1"/>
              <a:t>norweskie</a:t>
            </a:r>
            <a:r>
              <a:rPr lang="en-US" sz="2000" dirty="0"/>
              <a:t> </a:t>
            </a:r>
            <a:r>
              <a:rPr lang="en-US" sz="2000" dirty="0" err="1"/>
              <a:t>tworzą</a:t>
            </a:r>
            <a:r>
              <a:rPr lang="en-US" sz="2000" dirty="0"/>
              <a:t> z </a:t>
            </a:r>
            <a:r>
              <a:rPr lang="en-US" sz="2000" dirty="0" err="1"/>
              <a:t>dialektami</a:t>
            </a:r>
            <a:r>
              <a:rPr lang="en-US" sz="2000" dirty="0"/>
              <a:t> </a:t>
            </a:r>
            <a:r>
              <a:rPr lang="en-US" sz="2000" dirty="0" err="1"/>
              <a:t>szwedzkimi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dirty="0" err="1"/>
              <a:t>dialektami</a:t>
            </a:r>
            <a:r>
              <a:rPr lang="en-US" sz="2000" dirty="0"/>
              <a:t> </a:t>
            </a:r>
            <a:r>
              <a:rPr lang="en-US" sz="2000" dirty="0" err="1"/>
              <a:t>duńskimi</a:t>
            </a:r>
            <a:r>
              <a:rPr lang="en-US" sz="2000" dirty="0"/>
              <a:t> </a:t>
            </a:r>
            <a:r>
              <a:rPr lang="en-US" sz="2000" dirty="0" err="1"/>
              <a:t>kontinuum</a:t>
            </a:r>
            <a:r>
              <a:rPr lang="en-US" sz="2000" dirty="0"/>
              <a:t>, w </a:t>
            </a:r>
            <a:r>
              <a:rPr lang="en-US" sz="2000" dirty="0" err="1"/>
              <a:t>którym</a:t>
            </a:r>
            <a:r>
              <a:rPr lang="en-US" sz="2000" dirty="0"/>
              <a:t> </a:t>
            </a:r>
            <a:r>
              <a:rPr lang="en-US" sz="2000" dirty="0" err="1"/>
              <a:t>występuje</a:t>
            </a:r>
            <a:r>
              <a:rPr lang="en-US" sz="2000" dirty="0"/>
              <a:t> </a:t>
            </a:r>
            <a:r>
              <a:rPr lang="en-US" sz="2000" dirty="0" err="1"/>
              <a:t>zjawisko</a:t>
            </a:r>
            <a:r>
              <a:rPr lang="en-US" sz="2000" dirty="0"/>
              <a:t> </a:t>
            </a:r>
            <a:r>
              <a:rPr lang="en-US" sz="2000" dirty="0" err="1"/>
              <a:t>asymetrycznej</a:t>
            </a:r>
            <a:r>
              <a:rPr lang="en-US" sz="2000" dirty="0"/>
              <a:t> </a:t>
            </a:r>
            <a:r>
              <a:rPr lang="en-US" sz="2000" dirty="0" err="1"/>
              <a:t>wzajemn</a:t>
            </a:r>
            <a:r>
              <a:rPr lang="pl-PL" sz="2000" dirty="0"/>
              <a:t>ej</a:t>
            </a:r>
            <a:r>
              <a:rPr lang="en-US" sz="2000" dirty="0"/>
              <a:t> </a:t>
            </a:r>
            <a:r>
              <a:rPr lang="en-US" sz="2000" dirty="0" err="1"/>
              <a:t>zrozumiałości</a:t>
            </a:r>
            <a:r>
              <a:rPr lang="en-US" sz="2000" dirty="0"/>
              <a:t> (</a:t>
            </a:r>
            <a:r>
              <a:rPr lang="en-US" sz="2000" dirty="0" err="1"/>
              <a:t>osobom</a:t>
            </a:r>
            <a:r>
              <a:rPr lang="en-US" sz="2000" dirty="0"/>
              <a:t> </a:t>
            </a:r>
            <a:r>
              <a:rPr lang="en-US" sz="2000" dirty="0" err="1"/>
              <a:t>znającym</a:t>
            </a:r>
            <a:r>
              <a:rPr lang="en-US" sz="2000" dirty="0"/>
              <a:t> </a:t>
            </a:r>
            <a:r>
              <a:rPr lang="en-US" sz="2000" dirty="0" err="1"/>
              <a:t>norweski</a:t>
            </a:r>
            <a:r>
              <a:rPr lang="en-US" sz="2000" dirty="0"/>
              <a:t> </a:t>
            </a:r>
            <a:r>
              <a:rPr lang="en-US" sz="2000" dirty="0" err="1"/>
              <a:t>łatwiej</a:t>
            </a:r>
            <a:r>
              <a:rPr lang="en-US" sz="2000" dirty="0"/>
              <a:t> jest </a:t>
            </a:r>
            <a:r>
              <a:rPr lang="en-US" sz="2000" dirty="0" err="1"/>
              <a:t>zrozumieć</a:t>
            </a:r>
            <a:r>
              <a:rPr lang="en-US" sz="2000" dirty="0"/>
              <a:t> </a:t>
            </a:r>
            <a:r>
              <a:rPr lang="en-US" sz="2000" dirty="0" err="1"/>
              <a:t>języki</a:t>
            </a:r>
            <a:r>
              <a:rPr lang="en-US" sz="2000" dirty="0"/>
              <a:t> </a:t>
            </a:r>
            <a:r>
              <a:rPr lang="en-US" sz="2000" dirty="0" err="1"/>
              <a:t>skandynawskich</a:t>
            </a:r>
            <a:r>
              <a:rPr lang="en-US" sz="2000" dirty="0"/>
              <a:t> </a:t>
            </a:r>
            <a:r>
              <a:rPr lang="en-US" sz="2000" dirty="0" err="1"/>
              <a:t>sąsiadów</a:t>
            </a:r>
            <a:r>
              <a:rPr lang="en-US" sz="2000" dirty="0"/>
              <a:t>)</a:t>
            </a:r>
            <a:r>
              <a:rPr lang="en-US" sz="2000" baseline="30000" dirty="0"/>
              <a:t>[1]</a:t>
            </a:r>
            <a:r>
              <a:rPr lang="en-US" sz="2000" dirty="0"/>
              <a:t>. </a:t>
            </a:r>
            <a:r>
              <a:rPr lang="en-US" sz="2000" dirty="0" err="1"/>
              <a:t>Współczesny</a:t>
            </a:r>
            <a:r>
              <a:rPr lang="en-US" sz="2000" dirty="0"/>
              <a:t> </a:t>
            </a:r>
            <a:r>
              <a:rPr lang="en-US" sz="2000" dirty="0" err="1"/>
              <a:t>język</a:t>
            </a:r>
            <a:r>
              <a:rPr lang="en-US" sz="2000" dirty="0"/>
              <a:t> </a:t>
            </a:r>
            <a:r>
              <a:rPr lang="en-US" sz="2000" dirty="0" err="1"/>
              <a:t>norweski</a:t>
            </a:r>
            <a:r>
              <a:rPr lang="en-US" sz="2000" dirty="0"/>
              <a:t>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posiada</a:t>
            </a:r>
            <a:r>
              <a:rPr lang="en-US" sz="2000" dirty="0"/>
              <a:t> </a:t>
            </a:r>
            <a:r>
              <a:rPr lang="en-US" sz="2000" dirty="0" err="1"/>
              <a:t>ujednoliconego</a:t>
            </a:r>
            <a:r>
              <a:rPr lang="en-US" sz="2000" dirty="0"/>
              <a:t> </a:t>
            </a:r>
            <a:r>
              <a:rPr lang="en-US" sz="2000" dirty="0" err="1"/>
              <a:t>standardu</a:t>
            </a:r>
            <a:r>
              <a:rPr lang="en-US" sz="2000" dirty="0"/>
              <a:t> </a:t>
            </a:r>
            <a:r>
              <a:rPr lang="en-US" sz="2000" dirty="0" err="1"/>
              <a:t>wymowy</a:t>
            </a:r>
            <a:r>
              <a:rPr lang="en-US" sz="2000" dirty="0"/>
              <a:t>; </a:t>
            </a:r>
            <a:r>
              <a:rPr lang="en-US" sz="2000" dirty="0" err="1"/>
              <a:t>wszystkie</a:t>
            </a:r>
            <a:r>
              <a:rPr lang="en-US" sz="2000" dirty="0"/>
              <a:t> </a:t>
            </a:r>
            <a:r>
              <a:rPr lang="en-US" sz="2000" dirty="0" err="1"/>
              <a:t>dialekty</a:t>
            </a:r>
            <a:r>
              <a:rPr lang="en-US" sz="2000" dirty="0"/>
              <a:t> </a:t>
            </a:r>
            <a:r>
              <a:rPr lang="en-US" sz="2000" dirty="0" err="1"/>
              <a:t>uchodzą</a:t>
            </a:r>
            <a:r>
              <a:rPr lang="en-US" sz="2000" dirty="0"/>
              <a:t> za </a:t>
            </a:r>
            <a:r>
              <a:rPr lang="en-US" sz="2000" dirty="0" err="1"/>
              <a:t>równorzędne</a:t>
            </a:r>
            <a:r>
              <a:rPr lang="en-US" sz="20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dym, pociąg, patrzenie, powietrze&#10;&#10;Opis wygenerowany automatycznie">
            <a:extLst>
              <a:ext uri="{FF2B5EF4-FFF2-40B4-BE49-F238E27FC236}">
                <a16:creationId xmlns:a16="http://schemas.microsoft.com/office/drawing/2014/main" id="{602D6B7E-706F-4059-B746-10BD7D3E7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r="-1" b="801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37EECF-5DAC-49FE-83AB-53AD96CD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Mapa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zawartości 7" descr="Obraz zawierający tekst, mapa&#10;&#10;Opis wygenerowany automatycznie">
            <a:extLst>
              <a:ext uri="{FF2B5EF4-FFF2-40B4-BE49-F238E27FC236}">
                <a16:creationId xmlns:a16="http://schemas.microsoft.com/office/drawing/2014/main" id="{3F96E0E5-6D71-49A0-871C-0FE02DDC58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08" y="2426818"/>
            <a:ext cx="2988234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dym, pociąg, patrzenie, powietrze&#10;&#10;Opis wygenerowany automatycznie">
            <a:extLst>
              <a:ext uri="{FF2B5EF4-FFF2-40B4-BE49-F238E27FC236}">
                <a16:creationId xmlns:a16="http://schemas.microsoft.com/office/drawing/2014/main" id="{DBF7E938-A88F-40E8-9D00-CD590D67F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86" y="2426818"/>
            <a:ext cx="321149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8E7C09-3134-4758-A3A1-945C0ECE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Stolica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0EE80-2E9D-4F5B-A89D-49E429E82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Oslo jest </a:t>
            </a:r>
            <a:r>
              <a:rPr lang="en-US" sz="1700" dirty="0" err="1"/>
              <a:t>położone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południowym</a:t>
            </a:r>
            <a:r>
              <a:rPr lang="en-US" sz="1700" dirty="0"/>
              <a:t> </a:t>
            </a:r>
            <a:r>
              <a:rPr lang="en-US" sz="1700" dirty="0" err="1"/>
              <a:t>wschodzie</a:t>
            </a:r>
            <a:r>
              <a:rPr lang="en-US" sz="1700" dirty="0"/>
              <a:t> </a:t>
            </a:r>
            <a:r>
              <a:rPr lang="en-US" sz="1700" dirty="0" err="1"/>
              <a:t>kraju</a:t>
            </a:r>
            <a:r>
              <a:rPr lang="en-US" sz="1700" dirty="0"/>
              <a:t>, w </a:t>
            </a:r>
            <a:r>
              <a:rPr lang="en-US" sz="1700" dirty="0" err="1"/>
              <a:t>środkowej</a:t>
            </a:r>
            <a:r>
              <a:rPr lang="en-US" sz="1700" dirty="0"/>
              <a:t> </a:t>
            </a:r>
            <a:r>
              <a:rPr lang="en-US" sz="1700" dirty="0" err="1"/>
              <a:t>części</a:t>
            </a:r>
            <a:r>
              <a:rPr lang="en-US" sz="1700" dirty="0"/>
              <a:t> </a:t>
            </a:r>
            <a:r>
              <a:rPr lang="en-US" sz="1700" dirty="0" err="1"/>
              <a:t>regionu</a:t>
            </a:r>
            <a:r>
              <a:rPr lang="en-US" sz="1700" dirty="0"/>
              <a:t> </a:t>
            </a:r>
            <a:r>
              <a:rPr lang="en-US" sz="1700" dirty="0" err="1"/>
              <a:t>Østlandet</a:t>
            </a:r>
            <a:r>
              <a:rPr lang="en-US" sz="1700" dirty="0"/>
              <a:t>, u </a:t>
            </a:r>
            <a:r>
              <a:rPr lang="en-US" sz="1700" dirty="0" err="1"/>
              <a:t>ujścia</a:t>
            </a:r>
            <a:r>
              <a:rPr lang="en-US" sz="1700" dirty="0"/>
              <a:t> </a:t>
            </a:r>
            <a:r>
              <a:rPr lang="en-US" sz="1700" dirty="0" err="1"/>
              <a:t>rzek</a:t>
            </a:r>
            <a:r>
              <a:rPr lang="en-US" sz="1700" dirty="0"/>
              <a:t> Lysaker, Aker, </a:t>
            </a:r>
            <a:r>
              <a:rPr lang="en-US" sz="1700" dirty="0" err="1"/>
              <a:t>Alna</a:t>
            </a:r>
            <a:r>
              <a:rPr lang="en-US" sz="1700" dirty="0"/>
              <a:t> </a:t>
            </a:r>
            <a:r>
              <a:rPr lang="en-US" sz="1700" dirty="0" err="1"/>
              <a:t>i</a:t>
            </a:r>
            <a:r>
              <a:rPr lang="en-US" sz="1700" dirty="0"/>
              <a:t> </a:t>
            </a:r>
            <a:r>
              <a:rPr lang="en-US" sz="1700" dirty="0" err="1"/>
              <a:t>Gjersjø</a:t>
            </a:r>
            <a:r>
              <a:rPr lang="en-US" sz="1700" dirty="0"/>
              <a:t> </a:t>
            </a:r>
            <a:r>
              <a:rPr lang="en-US" sz="1700" dirty="0" err="1"/>
              <a:t>oraz</a:t>
            </a:r>
            <a:r>
              <a:rPr lang="en-US" sz="1700" dirty="0"/>
              <a:t> </a:t>
            </a:r>
            <a:r>
              <a:rPr lang="en-US" sz="1700" dirty="0" err="1"/>
              <a:t>kilk</a:t>
            </a:r>
            <a:r>
              <a:rPr lang="pl-PL" sz="1700" dirty="0"/>
              <a:t>u</a:t>
            </a:r>
            <a:r>
              <a:rPr lang="en-US" sz="1700" dirty="0"/>
              <a:t> </a:t>
            </a:r>
            <a:r>
              <a:rPr lang="en-US" sz="1700" dirty="0" err="1"/>
              <a:t>mniejszych</a:t>
            </a:r>
            <a:r>
              <a:rPr lang="en-US" sz="1700" dirty="0"/>
              <a:t> </a:t>
            </a:r>
            <a:r>
              <a:rPr lang="en-US" sz="1700" dirty="0" err="1"/>
              <a:t>cieków</a:t>
            </a:r>
            <a:r>
              <a:rPr lang="en-US" sz="1700" dirty="0"/>
              <a:t> do </a:t>
            </a:r>
            <a:r>
              <a:rPr lang="en-US" sz="1700" dirty="0" err="1"/>
              <a:t>zatoki</a:t>
            </a:r>
            <a:r>
              <a:rPr lang="en-US" sz="1700" dirty="0"/>
              <a:t> </a:t>
            </a:r>
            <a:r>
              <a:rPr lang="en-US" sz="1700" dirty="0" err="1"/>
              <a:t>Oslofjorden</a:t>
            </a:r>
            <a:r>
              <a:rPr lang="en-US" sz="1700" dirty="0"/>
              <a:t>. Miasto Oslo </a:t>
            </a:r>
            <a:r>
              <a:rPr lang="en-US" sz="1700" dirty="0" err="1"/>
              <a:t>liczy</a:t>
            </a:r>
            <a:r>
              <a:rPr lang="en-US" sz="1700" dirty="0"/>
              <a:t> w </a:t>
            </a:r>
            <a:r>
              <a:rPr lang="en-US" sz="1700" dirty="0" err="1"/>
              <a:t>swoich</a:t>
            </a:r>
            <a:r>
              <a:rPr lang="en-US" sz="1700" dirty="0"/>
              <a:t> </a:t>
            </a:r>
            <a:r>
              <a:rPr lang="en-US" sz="1700" dirty="0" err="1"/>
              <a:t>granicach</a:t>
            </a:r>
            <a:r>
              <a:rPr lang="en-US" sz="1700" dirty="0"/>
              <a:t> </a:t>
            </a:r>
            <a:r>
              <a:rPr lang="en-US" sz="1700" dirty="0" err="1"/>
              <a:t>administracyjnych</a:t>
            </a:r>
            <a:r>
              <a:rPr lang="en-US" sz="1700" dirty="0"/>
              <a:t> 647 676 </a:t>
            </a:r>
            <a:r>
              <a:rPr lang="en-US" sz="1700" dirty="0" err="1"/>
              <a:t>mieszkańców</a:t>
            </a:r>
            <a:r>
              <a:rPr lang="en-US" sz="1700" dirty="0"/>
              <a:t> (2015), </a:t>
            </a:r>
            <a:r>
              <a:rPr lang="en-US" sz="1700" dirty="0" err="1"/>
              <a:t>podczas</a:t>
            </a:r>
            <a:r>
              <a:rPr lang="en-US" sz="1700" dirty="0"/>
              <a:t> </a:t>
            </a:r>
            <a:r>
              <a:rPr lang="en-US" sz="1700" dirty="0" err="1"/>
              <a:t>gdy</a:t>
            </a:r>
            <a:r>
              <a:rPr lang="en-US" sz="1700" dirty="0"/>
              <a:t> </a:t>
            </a:r>
            <a:r>
              <a:rPr lang="en-US" sz="1700" dirty="0" err="1"/>
              <a:t>obszar</a:t>
            </a:r>
            <a:r>
              <a:rPr lang="en-US" sz="1700" dirty="0"/>
              <a:t> </a:t>
            </a:r>
            <a:r>
              <a:rPr lang="en-US" sz="1700" dirty="0" err="1"/>
              <a:t>zurbanizowany</a:t>
            </a:r>
            <a:r>
              <a:rPr lang="en-US" sz="1700" dirty="0"/>
              <a:t> (</a:t>
            </a:r>
            <a:r>
              <a:rPr lang="en-US" sz="1700" i="1" dirty="0" err="1"/>
              <a:t>tettsted</a:t>
            </a:r>
            <a:r>
              <a:rPr lang="en-US" sz="1700" dirty="0"/>
              <a:t>) Oslo, </a:t>
            </a:r>
            <a:r>
              <a:rPr lang="en-US" sz="1700" dirty="0" err="1"/>
              <a:t>obejmujący</a:t>
            </a:r>
            <a:r>
              <a:rPr lang="en-US" sz="1700" dirty="0"/>
              <a:t> </a:t>
            </a:r>
            <a:r>
              <a:rPr lang="en-US" sz="1700" dirty="0" err="1"/>
              <a:t>także</a:t>
            </a:r>
            <a:r>
              <a:rPr lang="en-US" sz="1700" dirty="0"/>
              <a:t> </a:t>
            </a:r>
            <a:r>
              <a:rPr lang="en-US" sz="1700" dirty="0" err="1"/>
              <a:t>tereny</a:t>
            </a:r>
            <a:r>
              <a:rPr lang="en-US" sz="1700" dirty="0"/>
              <a:t> </a:t>
            </a:r>
            <a:r>
              <a:rPr lang="en-US" sz="1700" dirty="0" err="1"/>
              <a:t>sąsiednich</a:t>
            </a:r>
            <a:r>
              <a:rPr lang="en-US" sz="1700" dirty="0"/>
              <a:t> </a:t>
            </a:r>
            <a:r>
              <a:rPr lang="en-US" sz="1700" dirty="0" err="1"/>
              <a:t>gmin</a:t>
            </a:r>
            <a:r>
              <a:rPr lang="en-US" sz="1700" dirty="0"/>
              <a:t>, 942 084 </a:t>
            </a:r>
            <a:r>
              <a:rPr lang="en-US" sz="1700" dirty="0" err="1"/>
              <a:t>mieszkańców</a:t>
            </a:r>
            <a:r>
              <a:rPr lang="en-US" sz="1700" dirty="0"/>
              <a:t> (2014). Miasto </a:t>
            </a:r>
            <a:r>
              <a:rPr lang="en-US" sz="1700" dirty="0" err="1"/>
              <a:t>zajmuje</a:t>
            </a:r>
            <a:r>
              <a:rPr lang="en-US" sz="1700" dirty="0"/>
              <a:t> </a:t>
            </a:r>
            <a:r>
              <a:rPr lang="en-US" sz="1700" dirty="0" err="1"/>
              <a:t>powierzchnię</a:t>
            </a:r>
            <a:r>
              <a:rPr lang="en-US" sz="1700" dirty="0"/>
              <a:t> 454,03 km², a </a:t>
            </a:r>
            <a:r>
              <a:rPr lang="en-US" sz="1700" dirty="0" err="1"/>
              <a:t>obszar</a:t>
            </a:r>
            <a:r>
              <a:rPr lang="en-US" sz="1700" dirty="0"/>
              <a:t> </a:t>
            </a:r>
            <a:r>
              <a:rPr lang="en-US" sz="1700" dirty="0" err="1"/>
              <a:t>zurbanizowany</a:t>
            </a:r>
            <a:r>
              <a:rPr lang="en-US" sz="1700" dirty="0"/>
              <a:t> — 266,16 km²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woda, zewnętrzne, łódź, budynek&#10;&#10;Opis wygenerowany automatycznie">
            <a:extLst>
              <a:ext uri="{FF2B5EF4-FFF2-40B4-BE49-F238E27FC236}">
                <a16:creationId xmlns:a16="http://schemas.microsoft.com/office/drawing/2014/main" id="{3C19FE9A-9DD6-4DA4-841A-BA2193F55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27" y="576072"/>
            <a:ext cx="39694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00DB03-20E0-4B61-AB00-6214D4D9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Ciekawostka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FD298-4451-469E-9023-08294A29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894530"/>
            <a:ext cx="4887685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Jako niepodległy kraj istnieje od 7 czerwca 1905 roku. ...</a:t>
            </a:r>
          </a:p>
          <a:p>
            <a:r>
              <a:rPr lang="en-US" sz="1700"/>
              <a:t>Galdhøpiggen to najwyższy szczyt tego kraju. ...</a:t>
            </a:r>
          </a:p>
          <a:p>
            <a:r>
              <a:rPr lang="en-US" sz="1700"/>
              <a:t>Flaga </a:t>
            </a:r>
            <a:r>
              <a:rPr lang="en-US" sz="1700" b="1"/>
              <a:t>Norwegii</a:t>
            </a:r>
            <a:r>
              <a:rPr lang="en-US" sz="1700"/>
              <a:t> w kształcie prostokąda składa się z niebiesko-białego krzyża skandynawskiego umieszczonego na czerwonym tle. ...</a:t>
            </a:r>
          </a:p>
          <a:p>
            <a:r>
              <a:rPr lang="en-US" sz="1700"/>
              <a:t>Norwegię zamieszkuje 5,3 miliona osób. ...</a:t>
            </a:r>
          </a:p>
          <a:p>
            <a:r>
              <a:rPr lang="en-US" sz="1700"/>
              <a:t>Polonia w </a:t>
            </a:r>
            <a:r>
              <a:rPr lang="en-US" sz="1700" b="1"/>
              <a:t>Norwegii</a:t>
            </a:r>
            <a:r>
              <a:rPr lang="en-US" sz="1700"/>
              <a:t> liczy około 95 tysięcy osób.</a:t>
            </a:r>
          </a:p>
          <a:p>
            <a:endParaRPr lang="en-US" sz="1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góra, przyroda, zewnętrzne, trawa&#10;&#10;Opis wygenerowany automatycznie">
            <a:extLst>
              <a:ext uri="{FF2B5EF4-FFF2-40B4-BE49-F238E27FC236}">
                <a16:creationId xmlns:a16="http://schemas.microsoft.com/office/drawing/2014/main" id="{7E133CBD-5D7B-4FA1-AB49-D1DC5D4AB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20730" b="2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661BCC-E86E-456C-A85E-361EA700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Rzeki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BB1E55-265E-470C-8286-7A6AE1E68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624962"/>
            <a:ext cx="4929556" cy="353809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/>
              <a:t>Glomna-621 km</a:t>
            </a:r>
          </a:p>
          <a:p>
            <a:pPr marL="0"/>
            <a:r>
              <a:rPr lang="en-US" sz="2000"/>
              <a:t>Tana-361 km</a:t>
            </a:r>
          </a:p>
          <a:p>
            <a:pPr marL="0"/>
            <a:r>
              <a:rPr lang="en-US" sz="2000"/>
              <a:t>Klar-460 km</a:t>
            </a:r>
          </a:p>
          <a:p>
            <a:pPr marL="0"/>
            <a:r>
              <a:rPr lang="en-US" sz="2000"/>
              <a:t>Akerselva-8 km</a:t>
            </a:r>
          </a:p>
          <a:p>
            <a:pPr marL="0"/>
            <a:endParaRPr lang="en-US" sz="2000"/>
          </a:p>
        </p:txBody>
      </p: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zewnętrzne, woda, przyroda, rzeka&#10;&#10;Opis wygenerowany automatycznie">
            <a:extLst>
              <a:ext uri="{FF2B5EF4-FFF2-40B4-BE49-F238E27FC236}">
                <a16:creationId xmlns:a16="http://schemas.microsoft.com/office/drawing/2014/main" id="{CF944AA6-3EF1-4C0F-8C9E-DF06B5B78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8" name="Obraz 7" descr="Obraz zawierający zewnętrzne, przyroda, trawa, góra&#10;&#10;Opis wygenerowany automatycznie">
            <a:extLst>
              <a:ext uri="{FF2B5EF4-FFF2-40B4-BE49-F238E27FC236}">
                <a16:creationId xmlns:a16="http://schemas.microsoft.com/office/drawing/2014/main" id="{856B7821-5F7B-4DFF-952E-3BB2B315D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 r="2" b="7686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  <p:pic>
        <p:nvPicPr>
          <p:cNvPr id="10" name="Obraz 9" descr="Obraz zawierający drzewo, roślina, zewnętrzne, stojące&#10;&#10;Opis wygenerowany automatycznie">
            <a:extLst>
              <a:ext uri="{FF2B5EF4-FFF2-40B4-BE49-F238E27FC236}">
                <a16:creationId xmlns:a16="http://schemas.microsoft.com/office/drawing/2014/main" id="{CB965297-9FEB-4372-8EDE-891AA25CF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3" y="365124"/>
            <a:ext cx="3336331" cy="2692940"/>
          </a:xfrm>
          <a:prstGeom prst="rect">
            <a:avLst/>
          </a:prstGeom>
        </p:spPr>
      </p:pic>
      <p:pic>
        <p:nvPicPr>
          <p:cNvPr id="12" name="Obraz 11" descr="Obraz zawierający zewnętrzne, przyroda, woda, jezioro&#10;&#10;Opis wygenerowany automatycznie">
            <a:extLst>
              <a:ext uri="{FF2B5EF4-FFF2-40B4-BE49-F238E27FC236}">
                <a16:creationId xmlns:a16="http://schemas.microsoft.com/office/drawing/2014/main" id="{19433053-AA27-4863-8F8E-48802F070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84" y="3368033"/>
            <a:ext cx="3163016" cy="2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4D0F8-C608-47BE-9B3E-23B2FFE7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2" y="3320147"/>
            <a:ext cx="4152897" cy="22200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Góry</a:t>
            </a:r>
          </a:p>
        </p:txBody>
      </p:sp>
      <p:pic>
        <p:nvPicPr>
          <p:cNvPr id="9" name="Obraz 8" descr="Obraz zawierający przyroda, woda, góra, rzeka&#10;&#10;Opis wygenerowany automatycznie">
            <a:extLst>
              <a:ext uri="{FF2B5EF4-FFF2-40B4-BE49-F238E27FC236}">
                <a16:creationId xmlns:a16="http://schemas.microsoft.com/office/drawing/2014/main" id="{D1BAEEEA-C799-4B5A-9B44-876E45377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7" r="3" b="2665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3" name="Obraz 12" descr="Obraz zawierający góra, przyroda, dolina, śnieg&#10;&#10;Opis wygenerowany automatycznie">
            <a:extLst>
              <a:ext uri="{FF2B5EF4-FFF2-40B4-BE49-F238E27FC236}">
                <a16:creationId xmlns:a16="http://schemas.microsoft.com/office/drawing/2014/main" id="{E0193016-EEF6-4224-A844-ED1F35882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4065" b="-2"/>
          <a:stretch/>
        </p:blipFill>
        <p:spPr>
          <a:xfrm>
            <a:off x="4687635" y="-3618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Obraz 10" descr="Obraz zawierający przyroda, góra, duży, śnieg&#10;&#10;Opis wygenerowany automatycznie">
            <a:extLst>
              <a:ext uri="{FF2B5EF4-FFF2-40B4-BE49-F238E27FC236}">
                <a16:creationId xmlns:a16="http://schemas.microsoft.com/office/drawing/2014/main" id="{835518D7-CE03-49B3-B6F9-6D8BC6A44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5096" b="2"/>
          <a:stretch/>
        </p:blipFill>
        <p:spPr>
          <a:xfrm>
            <a:off x="2283613" y="-3620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7" name="Symbol zastępczy zawartości 6" descr="Obraz zawierający góra, skała, zewnętrzne, przyroda&#10;&#10;Opis wygenerowany automatycznie">
            <a:extLst>
              <a:ext uri="{FF2B5EF4-FFF2-40B4-BE49-F238E27FC236}">
                <a16:creationId xmlns:a16="http://schemas.microsoft.com/office/drawing/2014/main" id="{82BBAC30-B8EB-4A90-AAF0-45D9C23F3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5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20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7F1E2-298C-440C-94E7-94D752FDB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857500"/>
            <a:ext cx="4591050" cy="32238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Preikestolen (604 m n.p.m.) </a:t>
            </a:r>
          </a:p>
          <a:p>
            <a:r>
              <a:rPr lang="en-US" sz="2000">
                <a:solidFill>
                  <a:srgbClr val="FFFFFF"/>
                </a:solidFill>
              </a:rPr>
              <a:t>Gaustatoppen (1883 m n.p.m.) </a:t>
            </a:r>
          </a:p>
          <a:p>
            <a:r>
              <a:rPr lang="en-US" sz="2000">
                <a:solidFill>
                  <a:srgbClr val="FFFFFF"/>
                </a:solidFill>
              </a:rPr>
              <a:t>Romdalseggen (1320 m n.p.m.) </a:t>
            </a:r>
          </a:p>
          <a:p>
            <a:r>
              <a:rPr lang="en-US" sz="2000">
                <a:solidFill>
                  <a:srgbClr val="FFFFFF"/>
                </a:solidFill>
              </a:rPr>
              <a:t>Slogen (1564 m n.p.m.)</a:t>
            </a:r>
          </a:p>
          <a:p>
            <a:pPr marL="0"/>
            <a:endParaRPr lang="en-US" sz="2000">
              <a:solidFill>
                <a:srgbClr val="FFFFFF"/>
              </a:solidFill>
            </a:endParaRPr>
          </a:p>
          <a:p>
            <a:pPr marL="0"/>
            <a:endParaRPr lang="en-US" sz="2000">
              <a:solidFill>
                <a:srgbClr val="FFFFFF"/>
              </a:solidFill>
            </a:endParaRPr>
          </a:p>
          <a:p>
            <a:pPr marL="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A0888BA-9418-4B5E-8338-30F227AD3746}"/>
              </a:ext>
            </a:extLst>
          </p:cNvPr>
          <p:cNvSpPr/>
          <p:nvPr/>
        </p:nvSpPr>
        <p:spPr>
          <a:xfrm>
            <a:off x="838200" y="2277374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97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289</Words>
  <Application>Microsoft Office PowerPoint</Application>
  <PresentationFormat>Panoramiczny</PresentationFormat>
  <Paragraphs>30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Tw Cen MT</vt:lpstr>
      <vt:lpstr>Motyw pakietu Office</vt:lpstr>
      <vt:lpstr>Norwegia</vt:lpstr>
      <vt:lpstr>Położenie</vt:lpstr>
      <vt:lpstr>Flaga</vt:lpstr>
      <vt:lpstr>Język</vt:lpstr>
      <vt:lpstr>Mapa</vt:lpstr>
      <vt:lpstr>Stolica</vt:lpstr>
      <vt:lpstr>Ciekawostka</vt:lpstr>
      <vt:lpstr>Rzeki</vt:lpstr>
      <vt:lpstr>Góry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Norwegia</dc:title>
  <dc:creator>Carlos Bartnik</dc:creator>
  <cp:lastModifiedBy>Carlos Bartnik</cp:lastModifiedBy>
  <cp:revision>5</cp:revision>
  <dcterms:created xsi:type="dcterms:W3CDTF">2020-05-01T14:45:24Z</dcterms:created>
  <dcterms:modified xsi:type="dcterms:W3CDTF">2020-05-04T11:27:20Z</dcterms:modified>
</cp:coreProperties>
</file>