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73" r:id="rId4"/>
    <p:sldId id="284" r:id="rId5"/>
    <p:sldId id="285" r:id="rId6"/>
    <p:sldId id="274" r:id="rId7"/>
    <p:sldId id="275" r:id="rId8"/>
    <p:sldId id="283" r:id="rId9"/>
    <p:sldId id="286" r:id="rId10"/>
    <p:sldId id="287" r:id="rId11"/>
    <p:sldId id="288" r:id="rId12"/>
    <p:sldId id="289" r:id="rId13"/>
    <p:sldId id="290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A40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F267-6A6F-44E7-9C34-9106F1097C41}" type="datetimeFigureOut">
              <a:rPr lang="pl-PL" smtClean="0"/>
              <a:pPr/>
              <a:t>2019-12-02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FCF0-8952-413C-88B3-FE7948241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F267-6A6F-44E7-9C34-9106F1097C41}" type="datetimeFigureOut">
              <a:rPr lang="pl-PL" smtClean="0"/>
              <a:pPr/>
              <a:t>2019-12-02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FCF0-8952-413C-88B3-FE7948241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F267-6A6F-44E7-9C34-9106F1097C41}" type="datetimeFigureOut">
              <a:rPr lang="pl-PL" smtClean="0"/>
              <a:pPr/>
              <a:t>2019-12-02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FCF0-8952-413C-88B3-FE7948241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F267-6A6F-44E7-9C34-9106F1097C41}" type="datetimeFigureOut">
              <a:rPr lang="pl-PL" smtClean="0"/>
              <a:pPr/>
              <a:t>2019-12-02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FCF0-8952-413C-88B3-FE7948241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F267-6A6F-44E7-9C34-9106F1097C41}" type="datetimeFigureOut">
              <a:rPr lang="pl-PL" smtClean="0"/>
              <a:pPr/>
              <a:t>2019-12-02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FCF0-8952-413C-88B3-FE7948241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F267-6A6F-44E7-9C34-9106F1097C41}" type="datetimeFigureOut">
              <a:rPr lang="pl-PL" smtClean="0"/>
              <a:pPr/>
              <a:t>2019-12-02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FCF0-8952-413C-88B3-FE7948241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F267-6A6F-44E7-9C34-9106F1097C41}" type="datetimeFigureOut">
              <a:rPr lang="pl-PL" smtClean="0"/>
              <a:pPr/>
              <a:t>2019-12-02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FCF0-8952-413C-88B3-FE7948241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F267-6A6F-44E7-9C34-9106F1097C41}" type="datetimeFigureOut">
              <a:rPr lang="pl-PL" smtClean="0"/>
              <a:pPr/>
              <a:t>2019-12-02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FCF0-8952-413C-88B3-FE7948241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F267-6A6F-44E7-9C34-9106F1097C41}" type="datetimeFigureOut">
              <a:rPr lang="pl-PL" smtClean="0"/>
              <a:pPr/>
              <a:t>2019-12-02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FCF0-8952-413C-88B3-FE7948241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F267-6A6F-44E7-9C34-9106F1097C41}" type="datetimeFigureOut">
              <a:rPr lang="pl-PL" smtClean="0"/>
              <a:pPr/>
              <a:t>2019-12-02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FCF0-8952-413C-88B3-FE7948241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F267-6A6F-44E7-9C34-9106F1097C41}" type="datetimeFigureOut">
              <a:rPr lang="pl-PL" smtClean="0"/>
              <a:pPr/>
              <a:t>2019-12-02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FCF0-8952-413C-88B3-FE7948241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9F267-6A6F-44E7-9C34-9106F1097C41}" type="datetimeFigureOut">
              <a:rPr lang="pl-PL" smtClean="0"/>
              <a:pPr/>
              <a:t>2019-12-02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EFCF0-8952-413C-88B3-FE7948241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zeumdobranocek.pl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muzeumdobranocek.pl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muzeumdobranocek.pl/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muzeumdobranocek.pl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Pomo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66"/>
            <a:ext cx="9144000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285720" y="214290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  <a:latin typeface="Myriad Pro" pitchFamily="34" charset="0"/>
              </a:rPr>
              <a:t>Dlaczego należy pomagać </a:t>
            </a:r>
          </a:p>
          <a:p>
            <a:r>
              <a:rPr lang="pl-PL" sz="2400" b="1" dirty="0" smtClean="0">
                <a:solidFill>
                  <a:schemeClr val="bg1"/>
                </a:solidFill>
                <a:latin typeface="Myriad Pro" pitchFamily="34" charset="0"/>
              </a:rPr>
              <a:t>drugiemu człowiekowi? </a:t>
            </a:r>
            <a:endParaRPr lang="pl-PL" sz="2400" b="1" dirty="0" smtClean="0">
              <a:solidFill>
                <a:schemeClr val="bg1"/>
              </a:solidFill>
              <a:latin typeface="Myriad Pro" pitchFamily="34" charset="0"/>
              <a:hlinkClick r:id="rId3"/>
            </a:endParaRPr>
          </a:p>
          <a:p>
            <a:endParaRPr lang="pl-PL" sz="2400" dirty="0"/>
          </a:p>
        </p:txBody>
      </p:sp>
      <p:sp>
        <p:nvSpPr>
          <p:cNvPr id="13" name="pole tekstowe 12"/>
          <p:cNvSpPr txBox="1"/>
          <p:nvPr/>
        </p:nvSpPr>
        <p:spPr>
          <a:xfrm rot="3272853">
            <a:off x="2816192" y="1562178"/>
            <a:ext cx="20472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bg1"/>
                </a:solidFill>
              </a:rPr>
              <a:t>POMOCNE </a:t>
            </a:r>
          </a:p>
          <a:p>
            <a:pPr algn="ctr"/>
            <a:r>
              <a:rPr lang="pl-PL" sz="2800" b="1" dirty="0" smtClean="0">
                <a:solidFill>
                  <a:schemeClr val="bg1"/>
                </a:solidFill>
              </a:rPr>
              <a:t>SERCE</a:t>
            </a:r>
            <a:endParaRPr lang="pl-PL" sz="2800" b="1" dirty="0">
              <a:solidFill>
                <a:schemeClr val="bg1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 rot="20016136">
            <a:off x="357158" y="1428736"/>
            <a:ext cx="1595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Pomaganie </a:t>
            </a:r>
          </a:p>
          <a:p>
            <a:pPr algn="ctr"/>
            <a:r>
              <a:rPr lang="pl-PL" b="1" dirty="0" smtClean="0">
                <a:solidFill>
                  <a:schemeClr val="bg1"/>
                </a:solidFill>
              </a:rPr>
              <a:t>sprawia radość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 rot="307364">
            <a:off x="3022791" y="3214249"/>
            <a:ext cx="3219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Pomagając czynisz życie </a:t>
            </a:r>
          </a:p>
          <a:p>
            <a:pPr algn="ctr"/>
            <a:r>
              <a:rPr lang="pl-PL" b="1" dirty="0" smtClean="0">
                <a:solidFill>
                  <a:schemeClr val="bg1"/>
                </a:solidFill>
              </a:rPr>
              <a:t>drugiego człowieka łatwiejszym</a:t>
            </a:r>
          </a:p>
        </p:txBody>
      </p:sp>
      <p:sp>
        <p:nvSpPr>
          <p:cNvPr id="16" name="pole tekstowe 15"/>
          <p:cNvSpPr txBox="1"/>
          <p:nvPr/>
        </p:nvSpPr>
        <p:spPr>
          <a:xfrm rot="21063955">
            <a:off x="4542887" y="811058"/>
            <a:ext cx="1295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Pomaganie </a:t>
            </a:r>
          </a:p>
          <a:p>
            <a:pPr algn="ctr"/>
            <a:r>
              <a:rPr lang="pl-PL" b="1" dirty="0" smtClean="0">
                <a:solidFill>
                  <a:schemeClr val="bg1"/>
                </a:solidFill>
              </a:rPr>
              <a:t>jest fajne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 rot="1127284">
            <a:off x="6107919" y="538830"/>
            <a:ext cx="2565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Udzielona pomoc </a:t>
            </a:r>
          </a:p>
          <a:p>
            <a:pPr algn="ctr"/>
            <a:r>
              <a:rPr lang="pl-PL" b="1" dirty="0" smtClean="0">
                <a:solidFill>
                  <a:schemeClr val="bg1"/>
                </a:solidFill>
              </a:rPr>
              <a:t>zostanie odwzajemniona</a:t>
            </a:r>
            <a:endParaRPr lang="pl-PL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85720" y="214290"/>
            <a:ext cx="392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  <a:latin typeface="Myriad Pro" pitchFamily="34" charset="0"/>
              </a:rPr>
              <a:t>Jak ważne jest dzielenie się z potrzebującymi</a:t>
            </a:r>
            <a:endParaRPr lang="pl-PL" sz="2400" dirty="0">
              <a:latin typeface="Myriad Pro" pitchFamily="34" charset="0"/>
            </a:endParaRPr>
          </a:p>
        </p:txBody>
      </p:sp>
      <p:pic>
        <p:nvPicPr>
          <p:cNvPr id="10" name="Obraz 9" descr="Dlaczego-należy-się-dzieli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357166"/>
            <a:ext cx="4170590" cy="417059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500034" y="2500306"/>
            <a:ext cx="24709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Dzieląc się tym, co masz</a:t>
            </a:r>
          </a:p>
          <a:p>
            <a:pPr algn="ctr"/>
            <a:r>
              <a:rPr lang="pl-PL" b="1" dirty="0" smtClean="0">
                <a:solidFill>
                  <a:schemeClr val="bg1"/>
                </a:solidFill>
              </a:rPr>
              <a:t>z drugim człowiekiem,</a:t>
            </a:r>
          </a:p>
          <a:p>
            <a:pPr algn="ctr"/>
            <a:r>
              <a:rPr lang="pl-PL" b="1" dirty="0" smtClean="0">
                <a:solidFill>
                  <a:schemeClr val="bg1"/>
                </a:solidFill>
              </a:rPr>
              <a:t>powodujesz uśmiech </a:t>
            </a:r>
          </a:p>
          <a:p>
            <a:pPr algn="ctr"/>
            <a:r>
              <a:rPr lang="pl-PL" b="1" dirty="0" smtClean="0">
                <a:solidFill>
                  <a:schemeClr val="bg1"/>
                </a:solidFill>
              </a:rPr>
              <a:t>na jego twarzy </a:t>
            </a:r>
            <a:r>
              <a:rPr lang="pl-PL" b="1" dirty="0" smtClean="0">
                <a:solidFill>
                  <a:schemeClr val="bg1"/>
                </a:solidFill>
                <a:sym typeface="Wingdings" pitchFamily="2" charset="2"/>
              </a:rPr>
              <a:t> 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643702" y="2571744"/>
            <a:ext cx="21066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Dzieląc się z drugim </a:t>
            </a:r>
          </a:p>
          <a:p>
            <a:pPr algn="ctr"/>
            <a:r>
              <a:rPr lang="pl-PL" b="1" dirty="0" smtClean="0">
                <a:solidFill>
                  <a:schemeClr val="bg1"/>
                </a:solidFill>
              </a:rPr>
              <a:t>człowiekiem</a:t>
            </a:r>
            <a:r>
              <a:rPr lang="pl-PL" b="1" dirty="0" smtClean="0">
                <a:solidFill>
                  <a:schemeClr val="bg1"/>
                </a:solidFill>
                <a:sym typeface="Wingdings" pitchFamily="2" charset="2"/>
              </a:rPr>
              <a:t> dajesz </a:t>
            </a:r>
          </a:p>
          <a:p>
            <a:pPr algn="ctr"/>
            <a:r>
              <a:rPr lang="pl-PL" b="1" dirty="0" smtClean="0">
                <a:solidFill>
                  <a:schemeClr val="bg1"/>
                </a:solidFill>
                <a:sym typeface="Wingdings" pitchFamily="2" charset="2"/>
              </a:rPr>
              <a:t>mu cząstkę siebie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 rot="1016784">
            <a:off x="6079618" y="639622"/>
            <a:ext cx="25658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Ty dzielisz się z kimś dziś,</a:t>
            </a:r>
          </a:p>
          <a:p>
            <a:pPr algn="ctr"/>
            <a:r>
              <a:rPr lang="pl-PL" b="1" dirty="0" smtClean="0">
                <a:solidFill>
                  <a:schemeClr val="bg1"/>
                </a:solidFill>
              </a:rPr>
              <a:t>ktoś podzieli się z Tobą</a:t>
            </a:r>
          </a:p>
          <a:p>
            <a:pPr algn="ctr"/>
            <a:r>
              <a:rPr lang="pl-PL" b="1" dirty="0" smtClean="0">
                <a:solidFill>
                  <a:schemeClr val="bg1"/>
                </a:solidFill>
              </a:rPr>
              <a:t>jutro </a:t>
            </a:r>
            <a:endParaRPr lang="pl-PL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85720" y="214290"/>
            <a:ext cx="392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  <a:latin typeface="Myriad Pro" pitchFamily="34" charset="0"/>
              </a:rPr>
              <a:t>Czym jest magia świąt Bożego Narodzenia </a:t>
            </a:r>
            <a:endParaRPr lang="pl-PL" sz="24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Obraz 6" descr="Magi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-142900"/>
            <a:ext cx="8786810" cy="4393405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1643042" y="1071546"/>
            <a:ext cx="2139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Rodzinna atmosfera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214282" y="1500174"/>
            <a:ext cx="1490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Radosny czas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214414" y="1857364"/>
            <a:ext cx="2513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Bo jest choinka i Mikołaj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142844" y="2214554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Prezenty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1714480" y="2500306"/>
            <a:ext cx="2053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Rodzinne spotkania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142844" y="3071810"/>
            <a:ext cx="2136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Pomoc biedniejszym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1357290" y="3571876"/>
            <a:ext cx="215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Świąteczne piosenki </a:t>
            </a:r>
            <a:endParaRPr lang="pl-PL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000100" y="142852"/>
            <a:ext cx="2267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Organizator </a:t>
            </a:r>
            <a:endParaRPr lang="pl-PL" sz="32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286380" y="142852"/>
            <a:ext cx="34971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Patronat honorowy</a:t>
            </a:r>
            <a:endParaRPr lang="pl-PL" sz="3200" b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500430" y="1643050"/>
            <a:ext cx="1811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Partnerzy</a:t>
            </a:r>
            <a:endParaRPr lang="pl-PL" sz="3200" b="1" dirty="0"/>
          </a:p>
        </p:txBody>
      </p:sp>
      <p:pic>
        <p:nvPicPr>
          <p:cNvPr id="7" name="Obraz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500306"/>
            <a:ext cx="2103797" cy="1340322"/>
          </a:xfrm>
          <a:prstGeom prst="rect">
            <a:avLst/>
          </a:prstGeom>
        </p:spPr>
      </p:pic>
      <p:pic>
        <p:nvPicPr>
          <p:cNvPr id="8" name="Obraz 7" descr="LogoCRL-kolor_RG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357166"/>
            <a:ext cx="3131687" cy="1755311"/>
          </a:xfrm>
          <a:prstGeom prst="rect">
            <a:avLst/>
          </a:prstGeom>
        </p:spPr>
      </p:pic>
      <p:pic>
        <p:nvPicPr>
          <p:cNvPr id="9" name="Obraz 8" descr="logo_ministe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256" y="571480"/>
            <a:ext cx="3009805" cy="1504903"/>
          </a:xfrm>
          <a:prstGeom prst="rect">
            <a:avLst/>
          </a:prstGeom>
        </p:spPr>
      </p:pic>
      <p:pic>
        <p:nvPicPr>
          <p:cNvPr id="10" name="Obraz 9" descr="logo_Muzeum_Dobranocek_w_Rzeszowi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07506" y="2214554"/>
            <a:ext cx="1193122" cy="1812902"/>
          </a:xfrm>
          <a:prstGeom prst="rect">
            <a:avLst/>
          </a:prstGeom>
        </p:spPr>
      </p:pic>
      <p:pic>
        <p:nvPicPr>
          <p:cNvPr id="13" name="Obraz 12" descr="szczyrk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00826" y="2302025"/>
            <a:ext cx="1526593" cy="1769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1142976" y="571480"/>
            <a:ext cx="3929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  <a:latin typeface="Myriad Pro" pitchFamily="34" charset="0"/>
              </a:rPr>
              <a:t>Muzeum Dobranocek </a:t>
            </a:r>
          </a:p>
          <a:p>
            <a:r>
              <a:rPr lang="pl-PL" sz="2400" b="1" dirty="0" smtClean="0">
                <a:solidFill>
                  <a:schemeClr val="bg1"/>
                </a:solidFill>
                <a:latin typeface="Myriad Pro" pitchFamily="34" charset="0"/>
              </a:rPr>
              <a:t>ze zbiorów Wojciecha Jamy </a:t>
            </a:r>
          </a:p>
          <a:p>
            <a:r>
              <a:rPr lang="pl-PL" sz="2400" b="1" dirty="0" smtClean="0">
                <a:solidFill>
                  <a:schemeClr val="bg1"/>
                </a:solidFill>
                <a:latin typeface="Myriad Pro" pitchFamily="34" charset="0"/>
              </a:rPr>
              <a:t>w Rzeszowie</a:t>
            </a:r>
            <a:endParaRPr lang="pl-PL" sz="2400" b="1" dirty="0" smtClean="0">
              <a:solidFill>
                <a:schemeClr val="bg1"/>
              </a:solidFill>
              <a:latin typeface="Myriad Pro" pitchFamily="34" charset="0"/>
              <a:hlinkClick r:id="rId2"/>
            </a:endParaRPr>
          </a:p>
          <a:p>
            <a:endParaRPr lang="pl-PL" sz="2400" dirty="0"/>
          </a:p>
        </p:txBody>
      </p:sp>
      <p:pic>
        <p:nvPicPr>
          <p:cNvPr id="14" name="Obraz 13" descr="36082-[Przekonwertowany]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85784" y="142852"/>
            <a:ext cx="1901350" cy="1901350"/>
          </a:xfrm>
          <a:prstGeom prst="rect">
            <a:avLst/>
          </a:prstGeom>
        </p:spPr>
      </p:pic>
      <p:pic>
        <p:nvPicPr>
          <p:cNvPr id="15" name="Obraz 14" descr="Obraz 0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214290"/>
            <a:ext cx="3314454" cy="220963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8100000" sx="102000" sy="102000" algn="tr" rotWithShape="0">
              <a:prstClr val="black">
                <a:alpha val="40000"/>
              </a:prstClr>
            </a:outerShdw>
          </a:effectLst>
        </p:spPr>
      </p:pic>
      <p:sp>
        <p:nvSpPr>
          <p:cNvPr id="19" name="pole tekstowe 18"/>
          <p:cNvSpPr txBox="1"/>
          <p:nvPr/>
        </p:nvSpPr>
        <p:spPr>
          <a:xfrm>
            <a:off x="214282" y="2143116"/>
            <a:ext cx="46434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400" dirty="0" smtClean="0">
                <a:solidFill>
                  <a:schemeClr val="bg1"/>
                </a:solidFill>
              </a:rPr>
              <a:t>Historia Muzeum Dobranocek w Rzeszowie zaczęła się od pomysłu Wojciecha Jamy – kolekcjonera, który przekazał miastu latami gromadzone pamiątki z intencją utworzenia muzeum samorządowego.</a:t>
            </a:r>
          </a:p>
          <a:p>
            <a:pPr algn="just"/>
            <a:r>
              <a:rPr lang="pl-PL" sz="1400" dirty="0" smtClean="0">
                <a:solidFill>
                  <a:schemeClr val="bg1"/>
                </a:solidFill>
              </a:rPr>
              <a:t>Muzeum Dobranocek ze zbiorów Wojciecha Jamy zostało oficjalnie otwarte 22 marca 2009 roku. Powstało z myślą o dzieciach i dorosłych, a jego główną zaletą, za sprawą charakteru ekspozycji, jest łączenie pokoleń.</a:t>
            </a:r>
          </a:p>
          <a:p>
            <a:pPr algn="just"/>
            <a:endParaRPr lang="pl-PL" sz="1400" dirty="0">
              <a:solidFill>
                <a:schemeClr val="bg1"/>
              </a:solidFill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5429256" y="2571744"/>
            <a:ext cx="3404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>
                <a:solidFill>
                  <a:schemeClr val="bg1"/>
                </a:solidFill>
              </a:rPr>
              <a:t>Zdjęcie:</a:t>
            </a:r>
          </a:p>
          <a:p>
            <a:r>
              <a:rPr lang="pl-PL" sz="1200" dirty="0" smtClean="0">
                <a:solidFill>
                  <a:schemeClr val="bg1"/>
                </a:solidFill>
              </a:rPr>
              <a:t>"Zbiory własne Muzeum Dobranocek w Rzeszowie"</a:t>
            </a:r>
            <a:endParaRPr lang="pl-PL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GR0A1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5013326" cy="334221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7" name="Prostokąt 6"/>
          <p:cNvSpPr/>
          <p:nvPr/>
        </p:nvSpPr>
        <p:spPr>
          <a:xfrm>
            <a:off x="285720" y="3571876"/>
            <a:ext cx="50006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dirty="0" smtClean="0">
                <a:solidFill>
                  <a:schemeClr val="bg1"/>
                </a:solidFill>
              </a:rPr>
              <a:t> Zdjęcia: "Zbiory własne Muzeum Dobranocek w Rzeszowie"</a:t>
            </a:r>
            <a:endParaRPr lang="pl-PL" sz="1400" dirty="0">
              <a:solidFill>
                <a:schemeClr val="bg1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715008" y="142852"/>
            <a:ext cx="307183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400" dirty="0" smtClean="0">
                <a:solidFill>
                  <a:schemeClr val="bg1"/>
                </a:solidFill>
              </a:rPr>
              <a:t>W kolekcji Muzeum Dobranocek znajdują się oryginalne lalki z filmów kukiełkowych produkowanych w Studiu Małych Form filmowych </a:t>
            </a:r>
            <a:r>
              <a:rPr lang="pl-PL" sz="1400" dirty="0" err="1" smtClean="0">
                <a:solidFill>
                  <a:schemeClr val="bg1"/>
                </a:solidFill>
              </a:rPr>
              <a:t>Se-Ma-For</a:t>
            </a:r>
            <a:r>
              <a:rPr lang="pl-PL" sz="1400" dirty="0" smtClean="0">
                <a:solidFill>
                  <a:schemeClr val="bg1"/>
                </a:solidFill>
              </a:rPr>
              <a:t> w Łodzi. W muzealnych gablotach można spotkać bohaterów takich animacji jak: </a:t>
            </a:r>
            <a:r>
              <a:rPr lang="pl-PL" sz="1400" b="1" dirty="0" smtClean="0">
                <a:solidFill>
                  <a:schemeClr val="bg1"/>
                </a:solidFill>
              </a:rPr>
              <a:t>Miś Uszatek, Przygody Misia </a:t>
            </a:r>
            <a:r>
              <a:rPr lang="pl-PL" sz="1400" b="1" dirty="0" err="1" smtClean="0">
                <a:solidFill>
                  <a:schemeClr val="bg1"/>
                </a:solidFill>
              </a:rPr>
              <a:t>Colargola</a:t>
            </a:r>
            <a:r>
              <a:rPr lang="pl-PL" sz="1400" b="1" dirty="0" smtClean="0">
                <a:solidFill>
                  <a:schemeClr val="bg1"/>
                </a:solidFill>
              </a:rPr>
              <a:t>, Mały Pingwin </a:t>
            </a:r>
            <a:r>
              <a:rPr lang="pl-PL" sz="1400" b="1" dirty="0" err="1" smtClean="0">
                <a:solidFill>
                  <a:schemeClr val="bg1"/>
                </a:solidFill>
              </a:rPr>
              <a:t>Pik-Pok</a:t>
            </a:r>
            <a:r>
              <a:rPr lang="pl-PL" sz="1400" b="1" dirty="0" smtClean="0">
                <a:solidFill>
                  <a:schemeClr val="bg1"/>
                </a:solidFill>
              </a:rPr>
              <a:t> i wiele innych</a:t>
            </a:r>
            <a:r>
              <a:rPr lang="pl-PL" sz="1400" dirty="0" smtClean="0">
                <a:solidFill>
                  <a:schemeClr val="bg1"/>
                </a:solidFill>
              </a:rPr>
              <a:t>.</a:t>
            </a:r>
          </a:p>
          <a:p>
            <a:endParaRPr lang="pl-PL" dirty="0"/>
          </a:p>
        </p:txBody>
      </p:sp>
      <p:pic>
        <p:nvPicPr>
          <p:cNvPr id="11" name="Obraz 10" descr="IMG_85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0303" y="2056145"/>
            <a:ext cx="2702225" cy="180148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/>
        </p:nvGrpSpPr>
        <p:grpSpPr>
          <a:xfrm>
            <a:off x="714348" y="285728"/>
            <a:ext cx="4239077" cy="3739011"/>
            <a:chOff x="285720" y="214290"/>
            <a:chExt cx="4239077" cy="3739011"/>
          </a:xfrm>
        </p:grpSpPr>
        <p:sp>
          <p:nvSpPr>
            <p:cNvPr id="18" name="Prostokąt zaokrąglony 17"/>
            <p:cNvSpPr/>
            <p:nvPr/>
          </p:nvSpPr>
          <p:spPr>
            <a:xfrm>
              <a:off x="285720" y="214290"/>
              <a:ext cx="4239077" cy="3739011"/>
            </a:xfrm>
            <a:prstGeom prst="roundRect">
              <a:avLst>
                <a:gd name="adj" fmla="val 7304"/>
              </a:avLst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428596" y="285728"/>
              <a:ext cx="392909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dirty="0" smtClean="0">
                  <a:solidFill>
                    <a:schemeClr val="bg1"/>
                  </a:solidFill>
                  <a:latin typeface="+mj-lt"/>
                </a:rPr>
                <a:t>"Muzeum Dobranocek ze zbiorów Wojciecha Jamy w Rzeszowie włączyło się w ogólnopolską akcję edukacyjną "Dzieci uczą rodziców" ponieważ nauka odpowiednich zachowań oraz poznawanie właściwych wartości to kluczowe zadania postawione przed każdym z nas. Przy okazji zbliżających się Świąt Bożego Narodzenia warto, żeby każdy z nas zwrócił uwagę na ludzi samotnych oraz potrzebujących. To ważne, aby oni też mieli szansę na uśmiech w tak wyjątkowym czasie."</a:t>
              </a:r>
              <a:endParaRPr lang="pl-PL" sz="1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0" name="pole tekstowe 19"/>
            <p:cNvSpPr txBox="1"/>
            <p:nvPr/>
          </p:nvSpPr>
          <p:spPr>
            <a:xfrm>
              <a:off x="714348" y="3429000"/>
              <a:ext cx="3490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l-PL" sz="1400" b="1" dirty="0" smtClean="0">
                  <a:solidFill>
                    <a:schemeClr val="bg1"/>
                  </a:solidFill>
                </a:rPr>
                <a:t>Dyrektor Muzeum Dobranocek w Rzeszowie </a:t>
              </a:r>
            </a:p>
            <a:p>
              <a:pPr algn="r"/>
              <a:r>
                <a:rPr lang="pl-PL" sz="1400" b="1" dirty="0" smtClean="0">
                  <a:solidFill>
                    <a:schemeClr val="bg1"/>
                  </a:solidFill>
                </a:rPr>
                <a:t>Katarzyna Lubas</a:t>
              </a:r>
              <a:endParaRPr lang="pl-PL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5" name="Obraz 4" descr="MIŚ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9821" y="0"/>
            <a:ext cx="4354179" cy="43541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Tło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714348" y="785794"/>
            <a:ext cx="30003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  <a:latin typeface="Minion Pro" pitchFamily="18" charset="0"/>
              </a:rPr>
              <a:t>Z tej lekcji dowiesz się:</a:t>
            </a:r>
          </a:p>
          <a:p>
            <a:endParaRPr lang="pl-PL" sz="2000" dirty="0" smtClean="0">
              <a:solidFill>
                <a:schemeClr val="bg1"/>
              </a:solidFill>
              <a:latin typeface="Minion Pro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2000" b="1" dirty="0" smtClean="0">
                <a:solidFill>
                  <a:schemeClr val="bg1"/>
                </a:solidFill>
                <a:latin typeface="Minion Pro" pitchFamily="18" charset="0"/>
              </a:rPr>
              <a:t>  czym jest pomaganie</a:t>
            </a:r>
          </a:p>
          <a:p>
            <a:pPr>
              <a:buFont typeface="Arial" pitchFamily="34" charset="0"/>
              <a:buChar char="•"/>
            </a:pPr>
            <a:r>
              <a:rPr lang="pl-PL" sz="2000" b="1" dirty="0" smtClean="0">
                <a:solidFill>
                  <a:schemeClr val="bg1"/>
                </a:solidFill>
                <a:latin typeface="Minion Pro" pitchFamily="18" charset="0"/>
              </a:rPr>
              <a:t>  dlaczego trzeba pomagać innym</a:t>
            </a:r>
          </a:p>
          <a:p>
            <a:pPr>
              <a:buFont typeface="Arial" pitchFamily="34" charset="0"/>
              <a:buChar char="•"/>
            </a:pPr>
            <a:r>
              <a:rPr lang="pl-PL" sz="2000" b="1" dirty="0" smtClean="0">
                <a:solidFill>
                  <a:schemeClr val="bg1"/>
                </a:solidFill>
                <a:latin typeface="Minion Pro" pitchFamily="18" charset="0"/>
              </a:rPr>
              <a:t>  jak ważne jest dzielenie się z potrzebującymi</a:t>
            </a:r>
          </a:p>
          <a:p>
            <a:pPr>
              <a:buFont typeface="Arial" pitchFamily="34" charset="0"/>
              <a:buChar char="•"/>
            </a:pPr>
            <a:r>
              <a:rPr lang="pl-PL" sz="2000" b="1" dirty="0" smtClean="0">
                <a:solidFill>
                  <a:schemeClr val="bg1"/>
                </a:solidFill>
                <a:latin typeface="Minion Pro" pitchFamily="18" charset="0"/>
              </a:rPr>
              <a:t> czym jest magia świąt Bożego Narodzenia </a:t>
            </a:r>
            <a:endParaRPr lang="pl-PL" sz="2000" b="1" dirty="0">
              <a:solidFill>
                <a:schemeClr val="bg1"/>
              </a:solidFill>
              <a:latin typeface="Minion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85720" y="214290"/>
            <a:ext cx="392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  <a:latin typeface="Myriad Pro" pitchFamily="34" charset="0"/>
              </a:rPr>
              <a:t>Magiczne słowo „pomagać”</a:t>
            </a:r>
            <a:endParaRPr lang="pl-PL" sz="2400" b="1" dirty="0" smtClean="0">
              <a:solidFill>
                <a:schemeClr val="bg1"/>
              </a:solidFill>
              <a:latin typeface="Myriad Pro" pitchFamily="34" charset="0"/>
              <a:hlinkClick r:id="rId2"/>
            </a:endParaRPr>
          </a:p>
          <a:p>
            <a:endParaRPr lang="pl-PL" sz="2400" dirty="0"/>
          </a:p>
        </p:txBody>
      </p:sp>
      <p:pic>
        <p:nvPicPr>
          <p:cNvPr id="8" name="Obraz 7" descr="Szacune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0"/>
            <a:ext cx="4476005" cy="4476005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428596" y="857232"/>
            <a:ext cx="36433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Pomagać to czynić życie drugiego człowieka lepszym, łatwiejszym.</a:t>
            </a:r>
          </a:p>
          <a:p>
            <a:endParaRPr lang="pl-PL" b="1" dirty="0" smtClean="0">
              <a:solidFill>
                <a:schemeClr val="bg1"/>
              </a:solidFill>
            </a:endParaRPr>
          </a:p>
          <a:p>
            <a:r>
              <a:rPr lang="pl-PL" b="1" dirty="0" smtClean="0">
                <a:solidFill>
                  <a:schemeClr val="bg1"/>
                </a:solidFill>
              </a:rPr>
              <a:t>Pomagać to dzielić się z drugim człowiekiem tym, co posiadamy. </a:t>
            </a:r>
          </a:p>
          <a:p>
            <a:endParaRPr lang="pl-PL" b="1" dirty="0" smtClean="0">
              <a:solidFill>
                <a:schemeClr val="bg1"/>
              </a:solidFill>
            </a:endParaRPr>
          </a:p>
          <a:p>
            <a:r>
              <a:rPr lang="pl-PL" b="1" dirty="0" smtClean="0">
                <a:solidFill>
                  <a:schemeClr val="bg1"/>
                </a:solidFill>
              </a:rPr>
              <a:t>Pomagać to wspierać drugiego człowieka. </a:t>
            </a:r>
          </a:p>
          <a:p>
            <a:endParaRPr lang="pl-PL" b="1" dirty="0" smtClean="0">
              <a:solidFill>
                <a:schemeClr val="bg1"/>
              </a:solidFill>
            </a:endParaRPr>
          </a:p>
          <a:p>
            <a:r>
              <a:rPr lang="pl-PL" b="1" dirty="0" smtClean="0">
                <a:solidFill>
                  <a:schemeClr val="bg1"/>
                </a:solidFill>
              </a:rPr>
              <a:t>Pomagać to mieć dobre serduszko! </a:t>
            </a:r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85720" y="214290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  <a:latin typeface="Myriad Pro" pitchFamily="34" charset="0"/>
              </a:rPr>
              <a:t>Jak możesz pomagać innym?</a:t>
            </a:r>
            <a:endParaRPr lang="pl-PL" sz="2400" b="1" dirty="0" smtClean="0">
              <a:solidFill>
                <a:schemeClr val="bg1"/>
              </a:solidFill>
              <a:latin typeface="Myriad Pro" pitchFamily="34" charset="0"/>
              <a:hlinkClick r:id="rId2"/>
            </a:endParaRPr>
          </a:p>
          <a:p>
            <a:endParaRPr lang="pl-PL" sz="2400" dirty="0"/>
          </a:p>
        </p:txBody>
      </p:sp>
      <p:pic>
        <p:nvPicPr>
          <p:cNvPr id="5" name="Obraz 4" descr="Bez-nazwy-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071546"/>
            <a:ext cx="2324311" cy="2324311"/>
          </a:xfrm>
          <a:prstGeom prst="rect">
            <a:avLst/>
          </a:prstGeom>
        </p:spPr>
      </p:pic>
      <p:pic>
        <p:nvPicPr>
          <p:cNvPr id="6" name="Obraz 5" descr="Wspólna-nauk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641039"/>
            <a:ext cx="3216589" cy="3216589"/>
          </a:xfrm>
          <a:prstGeom prst="rect">
            <a:avLst/>
          </a:prstGeom>
        </p:spPr>
      </p:pic>
      <p:pic>
        <p:nvPicPr>
          <p:cNvPr id="7" name="Obraz 6" descr="LendAHa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890689"/>
            <a:ext cx="2395435" cy="2395435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285720" y="3393281"/>
            <a:ext cx="2878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Pomagaj rodzicom </a:t>
            </a:r>
          </a:p>
          <a:p>
            <a:pPr algn="ctr"/>
            <a:r>
              <a:rPr lang="pl-PL" b="1" dirty="0" smtClean="0">
                <a:solidFill>
                  <a:schemeClr val="bg1"/>
                </a:solidFill>
              </a:rPr>
              <a:t>w codziennych obowiązkach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3302977" y="3393281"/>
            <a:ext cx="2197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Pomagaj koleżankom</a:t>
            </a:r>
          </a:p>
          <a:p>
            <a:pPr algn="ctr"/>
            <a:r>
              <a:rPr lang="pl-PL" b="1" dirty="0" smtClean="0">
                <a:solidFill>
                  <a:schemeClr val="bg1"/>
                </a:solidFill>
              </a:rPr>
              <a:t>I kolegom w nauce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6215074" y="3393281"/>
            <a:ext cx="2554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Podaj pomocną dłoń</a:t>
            </a:r>
          </a:p>
          <a:p>
            <a:pPr algn="ctr"/>
            <a:r>
              <a:rPr lang="pl-PL" b="1" dirty="0" smtClean="0">
                <a:solidFill>
                  <a:schemeClr val="bg1"/>
                </a:solidFill>
              </a:rPr>
              <a:t>potrzebującemu pomocy</a:t>
            </a:r>
            <a:endParaRPr lang="pl-PL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1885</TotalTime>
  <Words>401</Words>
  <Application>Microsoft Office PowerPoint</Application>
  <PresentationFormat>Pokaz na ekranie (4:3)</PresentationFormat>
  <Paragraphs>67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Bartek</dc:creator>
  <cp:lastModifiedBy>Bartek</cp:lastModifiedBy>
  <cp:revision>222</cp:revision>
  <dcterms:created xsi:type="dcterms:W3CDTF">2019-09-06T05:13:10Z</dcterms:created>
  <dcterms:modified xsi:type="dcterms:W3CDTF">2019-12-02T10:54:13Z</dcterms:modified>
</cp:coreProperties>
</file>