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267" r:id="rId4"/>
    <p:sldId id="318" r:id="rId5"/>
    <p:sldId id="325" r:id="rId6"/>
    <p:sldId id="327" r:id="rId7"/>
    <p:sldId id="328" r:id="rId8"/>
    <p:sldId id="332" r:id="rId9"/>
    <p:sldId id="310" r:id="rId10"/>
    <p:sldId id="319" r:id="rId11"/>
    <p:sldId id="307" r:id="rId12"/>
    <p:sldId id="292" r:id="rId13"/>
    <p:sldId id="329" r:id="rId14"/>
    <p:sldId id="333" r:id="rId15"/>
    <p:sldId id="257" r:id="rId16"/>
    <p:sldId id="336" r:id="rId17"/>
    <p:sldId id="287" r:id="rId18"/>
    <p:sldId id="338" r:id="rId19"/>
    <p:sldId id="266" r:id="rId20"/>
    <p:sldId id="288" r:id="rId21"/>
    <p:sldId id="342" r:id="rId22"/>
    <p:sldId id="343" r:id="rId23"/>
    <p:sldId id="344" r:id="rId24"/>
    <p:sldId id="345" r:id="rId25"/>
    <p:sldId id="289" r:id="rId26"/>
    <p:sldId id="346" r:id="rId27"/>
    <p:sldId id="347" r:id="rId28"/>
    <p:sldId id="348" r:id="rId29"/>
    <p:sldId id="305" r:id="rId30"/>
    <p:sldId id="354" r:id="rId31"/>
    <p:sldId id="355" r:id="rId32"/>
    <p:sldId id="356" r:id="rId33"/>
    <p:sldId id="357" r:id="rId34"/>
    <p:sldId id="290" r:id="rId35"/>
  </p:sldIdLst>
  <p:sldSz cx="12192000" cy="6858000"/>
  <p:notesSz cx="6797675" cy="99266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ook Antiqua" panose="02040602050305030304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DCwlfP4QwLD4HgnXOpnf215oxX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34315-B30A-8C77-1DE8-1BE2D5FABE43}" name="Żywuszko Monika  (DSF)" initials="ŻM(" userId="S::Monika.Zywuszko@ad.ms.gov.pl::d7547f92-babe-4a4a-b856-7eefcb510954" providerId="AD"/>
  <p188:author id="{FC8414A5-060C-25D7-5CFC-F60856F8FCF9}" name="Lewandowska-Pierzynka Iwona  (DSF)" initials="LI(" userId="S::Iwona.Lewandowska2@ad.ms.gov.pl::54a31eef-378e-4d02-b0cd-46bf18b773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" initials="M" lastIdx="63" clrIdx="0">
    <p:extLst>
      <p:ext uri="{19B8F6BF-5375-455C-9EA6-DF929625EA0E}">
        <p15:presenceInfo xmlns:p15="http://schemas.microsoft.com/office/powerpoint/2012/main" userId="S::Monika.Zywuszko@ad.ms.gov.pl::d7547f92-babe-4a4a-b856-7eefcb510954" providerId="AD"/>
      </p:ext>
    </p:extLst>
  </p:cmAuthor>
  <p:cmAuthor id="2" name="Sopiński Michał  (DSF)" initials="SM(" lastIdx="9" clrIdx="1">
    <p:extLst>
      <p:ext uri="{19B8F6BF-5375-455C-9EA6-DF929625EA0E}">
        <p15:presenceInfo xmlns:p15="http://schemas.microsoft.com/office/powerpoint/2012/main" userId="S::Michal.Sopinski@ad.ms.gov.pl::c4393192-ed33-43c5-bd73-960761c913ff" providerId="AD"/>
      </p:ext>
    </p:extLst>
  </p:cmAuthor>
  <p:cmAuthor id="3" name="Iwona" initials="I" lastIdx="29" clrIdx="2">
    <p:extLst>
      <p:ext uri="{19B8F6BF-5375-455C-9EA6-DF929625EA0E}">
        <p15:presenceInfo xmlns:p15="http://schemas.microsoft.com/office/powerpoint/2012/main" userId="S::Iwona.Lewandowska2@ad.ms.gov.pl::54a31eef-378e-4d02-b0cd-46bf18b773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AC"/>
    <a:srgbClr val="EF706D"/>
    <a:srgbClr val="F46889"/>
    <a:srgbClr val="F7CDDA"/>
    <a:srgbClr val="F9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93311D-0604-4B75-92BA-72C85F883100}">
  <a:tblStyle styleId="{A493311D-0604-4B75-92BA-72C85F8831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3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Żywuszko" userId="0351c9bc71ea21a4" providerId="LiveId" clId="{FD54ADC9-DB9B-4D29-830D-6E1708645BEF}"/>
    <pc:docChg chg="modSld">
      <pc:chgData name="Monika Żywuszko" userId="0351c9bc71ea21a4" providerId="LiveId" clId="{FD54ADC9-DB9B-4D29-830D-6E1708645BEF}" dt="2022-02-11T19:34:31.428" v="259" actId="6549"/>
      <pc:docMkLst>
        <pc:docMk/>
      </pc:docMkLst>
      <pc:sldChg chg="modSp mod">
        <pc:chgData name="Monika Żywuszko" userId="0351c9bc71ea21a4" providerId="LiveId" clId="{FD54ADC9-DB9B-4D29-830D-6E1708645BEF}" dt="2022-02-11T19:34:31.428" v="259" actId="6549"/>
        <pc:sldMkLst>
          <pc:docMk/>
          <pc:sldMk cId="2266467627" sldId="305"/>
        </pc:sldMkLst>
        <pc:spChg chg="mod">
          <ac:chgData name="Monika Żywuszko" userId="0351c9bc71ea21a4" providerId="LiveId" clId="{FD54ADC9-DB9B-4D29-830D-6E1708645BEF}" dt="2022-02-11T19:34:31.428" v="259" actId="6549"/>
          <ac:spMkLst>
            <pc:docMk/>
            <pc:sldMk cId="2266467627" sldId="305"/>
            <ac:spMk id="9" creationId="{1A8936C7-132C-4E27-90AE-22A1708289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0D8A67D-BFE7-41A6-9DE2-8BDA7886F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1F0C4F-5524-4021-8672-69A4DEA03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6FF30-7E77-436D-A35A-E5097281B457}" type="datetimeFigureOut">
              <a:rPr lang="pl-PL" smtClean="0"/>
              <a:t>05.05.2022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D576F5-FDDE-4A40-9278-259493879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2C8659-4B57-41CF-9CD7-A9A120C15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906D-DC8A-4341-99FF-9FFB112E1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80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6552216-8C68-4906-8AD6-579AA05AB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9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55DF7A-88D7-4F8A-BD7A-168D39BBC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54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EE40AA-CC1E-42CA-9757-47DB7E41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08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EE40AA-CC1E-42CA-9757-47DB7E41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99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32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5DAB6B3-6681-4C4F-BC2B-3492C4F40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519C12-09D1-44F3-AFBB-AD7285115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15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6F1F77-072A-4DA6-85C5-070F2C2E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20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6F1F77-072A-4DA6-85C5-070F2C2E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12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9A393B-C899-4C5B-B590-32E59A7A5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EB0065-FA32-42DC-A976-06C5F54B79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785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45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70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68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11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9A393B-C899-4C5B-B590-32E59A7A5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086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837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715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199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36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03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D51524-7F67-4C84-BEF2-141064CA26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014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57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19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519C12-09D1-44F3-AFBB-AD7285115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56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BC62BC3-FC0C-4AD3-B3E4-48C0FECB3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91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53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02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55DF7A-88D7-4F8A-BD7A-168D39BBC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18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2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1524000" y="144998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1524000" y="39762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8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5">
            <a:alphaModFix/>
          </a:blip>
          <a:srcRect l="91586"/>
          <a:stretch/>
        </p:blipFill>
        <p:spPr>
          <a:xfrm>
            <a:off x="0" y="6538911"/>
            <a:ext cx="12192000" cy="3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5">
            <a:alphaModFix/>
          </a:blip>
          <a:srcRect l="91586"/>
          <a:stretch/>
        </p:blipFill>
        <p:spPr>
          <a:xfrm>
            <a:off x="0" y="0"/>
            <a:ext cx="12192000" cy="11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" name="Google Shape;16;p27"/>
          <p:cNvSpPr txBox="1"/>
          <p:nvPr/>
        </p:nvSpPr>
        <p:spPr>
          <a:xfrm>
            <a:off x="3562173" y="238101"/>
            <a:ext cx="5067654" cy="6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Departament Strategii i Funduszy Europejskich</a:t>
            </a: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IV Posiedzenie Rady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/>
          <p:nvPr/>
        </p:nvSpPr>
        <p:spPr>
          <a:xfrm>
            <a:off x="10211471" y="413053"/>
            <a:ext cx="17411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26 listopada 2020</a:t>
            </a:r>
            <a:endParaRPr sz="16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47" y="0"/>
            <a:ext cx="2923858" cy="11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6">
            <a:alphaModFix/>
          </a:blip>
          <a:srcRect l="91586"/>
          <a:stretch/>
        </p:blipFill>
        <p:spPr>
          <a:xfrm>
            <a:off x="0" y="6462889"/>
            <a:ext cx="12192000" cy="82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sv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4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7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5.svg"/><Relationship Id="rId5" Type="http://schemas.openxmlformats.org/officeDocument/2006/relationships/image" Target="../media/image44.sv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5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8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8.svg"/><Relationship Id="rId4" Type="http://schemas.openxmlformats.org/officeDocument/2006/relationships/image" Target="../media/image29.png"/><Relationship Id="rId9" Type="http://schemas.openxmlformats.org/officeDocument/2006/relationships/image" Target="../media/image7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8.sv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8.sv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sv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dukacja-Prawna%C2%A0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2056650" y="18913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00;p1">
            <a:extLst>
              <a:ext uri="{FF2B5EF4-FFF2-40B4-BE49-F238E27FC236}">
                <a16:creationId xmlns:a16="http://schemas.microsoft.com/office/drawing/2014/main" id="{4CE804D1-4204-4CDF-871D-63C1078FB2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1588" y="1516853"/>
            <a:ext cx="1788823" cy="1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C49C3C8B-058B-4D3B-825B-2E04B0CF67A4}"/>
              </a:ext>
            </a:extLst>
          </p:cNvPr>
          <p:cNvSpPr txBox="1">
            <a:spLocks/>
          </p:cNvSpPr>
          <p:nvPr/>
        </p:nvSpPr>
        <p:spPr>
          <a:xfrm>
            <a:off x="0" y="2824163"/>
            <a:ext cx="12192000" cy="238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3600"/>
            </a:pPr>
            <a:r>
              <a:rPr lang="pl-PL" sz="4500" b="1" dirty="0">
                <a:latin typeface="Times New Roman"/>
                <a:cs typeface="Times New Roman"/>
              </a:rPr>
              <a:t>Narkotyki – co Ci grozi?</a:t>
            </a:r>
          </a:p>
          <a:p>
            <a:pPr>
              <a:lnSpc>
                <a:spcPct val="150000"/>
              </a:lnSpc>
              <a:buSzPts val="3600"/>
              <a:buFont typeface="Times New Roman"/>
              <a:buNone/>
            </a:pPr>
            <a:endParaRPr lang="pl-PL" sz="4500" dirty="0"/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DE105745-CD1D-4D4D-B7A9-CB864E91040D}"/>
              </a:ext>
            </a:extLst>
          </p:cNvPr>
          <p:cNvSpPr txBox="1"/>
          <p:nvPr/>
        </p:nvSpPr>
        <p:spPr>
          <a:xfrm>
            <a:off x="2709299" y="4172963"/>
            <a:ext cx="6925800" cy="10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Lekcja przygotowana przez</a:t>
            </a:r>
            <a:endParaRPr sz="2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ds. Edukacji Prawnej </a:t>
            </a:r>
            <a:endParaRPr sz="1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9;p1">
            <a:extLst>
              <a:ext uri="{FF2B5EF4-FFF2-40B4-BE49-F238E27FC236}">
                <a16:creationId xmlns:a16="http://schemas.microsoft.com/office/drawing/2014/main" id="{0EAFA33D-1BC2-45BD-875B-641E703C72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5688" y="5487923"/>
            <a:ext cx="713022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AEA719-2F43-44F0-9EDF-FAE45C1E26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10</a:t>
            </a:fld>
            <a:endParaRPr lang="pl-PL"/>
          </a:p>
        </p:txBody>
      </p:sp>
      <p:pic>
        <p:nvPicPr>
          <p:cNvPr id="5" name="Google Shape;216;p12">
            <a:extLst>
              <a:ext uri="{FF2B5EF4-FFF2-40B4-BE49-F238E27FC236}">
                <a16:creationId xmlns:a16="http://schemas.microsoft.com/office/drawing/2014/main" id="{D548B134-3BFE-4900-A347-615E0A110D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134DB8-FB10-4FCF-BC0F-94594756B33B}"/>
              </a:ext>
            </a:extLst>
          </p:cNvPr>
          <p:cNvSpPr txBox="1"/>
          <p:nvPr/>
        </p:nvSpPr>
        <p:spPr>
          <a:xfrm>
            <a:off x="3048000" y="3106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4D2E575-8D64-4829-9B95-6FD38FEE62BA}"/>
              </a:ext>
            </a:extLst>
          </p:cNvPr>
          <p:cNvSpPr txBox="1"/>
          <p:nvPr/>
        </p:nvSpPr>
        <p:spPr>
          <a:xfrm>
            <a:off x="2604081" y="1305421"/>
            <a:ext cx="6838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Uzależnienie od narkotyków</a:t>
            </a:r>
          </a:p>
        </p:txBody>
      </p:sp>
      <p:sp>
        <p:nvSpPr>
          <p:cNvPr id="10" name="Google Shape;217;p12">
            <a:extLst>
              <a:ext uri="{FF2B5EF4-FFF2-40B4-BE49-F238E27FC236}">
                <a16:creationId xmlns:a16="http://schemas.microsoft.com/office/drawing/2014/main" id="{5F19D972-BBE8-475B-A0CA-544033F7AE1E}"/>
              </a:ext>
            </a:extLst>
          </p:cNvPr>
          <p:cNvSpPr/>
          <p:nvPr/>
        </p:nvSpPr>
        <p:spPr>
          <a:xfrm>
            <a:off x="738051" y="2238805"/>
            <a:ext cx="10443755" cy="3892047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spcAft>
                <a:spcPts val="10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stan polegający na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konieczności przyjmowania przez osobę uzależnioną środków odurzających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Konieczność ta nie musi wynikać z chęci osoby uzależnionej. Jest spowodowana szkodliwym wpływem narkotyku na organizm, który sprawia, że uzależniony nie potrafi odmówić kolejnej dawki, odczuwa tzw.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głód narkotykowy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Szczegółowa definicja uzależnienia od narkotyków znajduje się w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29 ustawy z dnia 29 lipca 2005 r. o przeciwdziałaniu narkomanii.</a:t>
            </a:r>
          </a:p>
        </p:txBody>
      </p:sp>
    </p:spTree>
    <p:extLst>
      <p:ext uri="{BB962C8B-B14F-4D97-AF65-F5344CB8AC3E}">
        <p14:creationId xmlns:p14="http://schemas.microsoft.com/office/powerpoint/2010/main" val="28913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278919"/>
            <a:ext cx="9144000" cy="85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Czym jest narkomania?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0182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9363C439-103A-4923-9B01-579AA8B9C933}"/>
              </a:ext>
            </a:extLst>
          </p:cNvPr>
          <p:cNvSpPr/>
          <p:nvPr/>
        </p:nvSpPr>
        <p:spPr>
          <a:xfrm>
            <a:off x="833850" y="2247715"/>
            <a:ext cx="5488573" cy="3722011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Jak wynika z definicji ustawowej,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arkomania</a:t>
            </a: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 stałe lub okresowe używanie w celach innych niż medyczne narkotyków, w wyniku czego może powstać lub powstało uzależnienie od nich. </a:t>
            </a:r>
            <a:endParaRPr lang="pl-PL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art. 4 pkt 11 ustawy     z dnia 29 lipca 2005 r.                            o przeciwdziałaniu narkomanii.</a:t>
            </a:r>
            <a:endParaRPr lang="pl-PL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Grafika 2" descr="Zakraplacz z wypełnieniem pełnym">
            <a:extLst>
              <a:ext uri="{FF2B5EF4-FFF2-40B4-BE49-F238E27FC236}">
                <a16:creationId xmlns:a16="http://schemas.microsoft.com/office/drawing/2014/main" id="{8F3AF876-A00D-4DBC-A421-5097D62EF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93150" y="4219825"/>
            <a:ext cx="1284399" cy="1284399"/>
          </a:xfrm>
          <a:prstGeom prst="rect">
            <a:avLst/>
          </a:prstGeom>
        </p:spPr>
      </p:pic>
      <p:pic>
        <p:nvPicPr>
          <p:cNvPr id="5" name="Grafika 4" descr="Medyczne z wypełnieniem pełnym">
            <a:extLst>
              <a:ext uri="{FF2B5EF4-FFF2-40B4-BE49-F238E27FC236}">
                <a16:creationId xmlns:a16="http://schemas.microsoft.com/office/drawing/2014/main" id="{DC5D536B-DC39-42BF-BB9A-B9C52ADC3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20133" y="4108720"/>
            <a:ext cx="1506611" cy="150661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B341564-A957-4D1E-AD57-4077D0468E7F}"/>
              </a:ext>
            </a:extLst>
          </p:cNvPr>
          <p:cNvSpPr txBox="1"/>
          <p:nvPr/>
        </p:nvSpPr>
        <p:spPr>
          <a:xfrm>
            <a:off x="7012573" y="2324083"/>
            <a:ext cx="43846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Przykładem narkotyku, który ma zastosowanie w medycynie jest morfina. Działa ona przeciwbólowo,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jednocześnie silnie uzależnia.</a:t>
            </a:r>
          </a:p>
        </p:txBody>
      </p:sp>
    </p:spTree>
    <p:extLst>
      <p:ext uri="{BB962C8B-B14F-4D97-AF65-F5344CB8AC3E}">
        <p14:creationId xmlns:p14="http://schemas.microsoft.com/office/powerpoint/2010/main" val="28396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600488" y="1309399"/>
            <a:ext cx="8981228" cy="82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Kto jest zagrożony uzależnieniem?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16931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516875" y="2040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F1C15C24-073B-4848-82A0-F4EB0BC2D8A7}"/>
              </a:ext>
            </a:extLst>
          </p:cNvPr>
          <p:cNvSpPr/>
          <p:nvPr/>
        </p:nvSpPr>
        <p:spPr>
          <a:xfrm>
            <a:off x="801974" y="2211049"/>
            <a:ext cx="5523875" cy="3758677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wynika z definicji ustawowej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zagrożona uzależnieniem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osoba,       u której zespół zjawisk psychicznych      i oddziaływań środowiskowych stwarza duże prawdopodobieństwo powstania uzależnienia od narkotyków.</a:t>
            </a:r>
          </a:p>
          <a:p>
            <a:pPr marL="342900" lvl="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14 ustawy       z dnia 29 lipca 2005 r.                             o przeciwdziałaniu narkomanii.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30F1F8-B904-4CC1-BBAC-2EDE1C8DF660}"/>
              </a:ext>
            </a:extLst>
          </p:cNvPr>
          <p:cNvSpPr txBox="1"/>
          <p:nvPr/>
        </p:nvSpPr>
        <p:spPr>
          <a:xfrm>
            <a:off x="6925456" y="2225891"/>
            <a:ext cx="47593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Przyczynami sięgnięcia przez młodzież po narkotyki mogą być problemy osobiste, brak wsparcia rodziców lub presja ze strony rówieśników, chęć zaimponowania im w celu uzyskania akceptacji.</a:t>
            </a:r>
          </a:p>
        </p:txBody>
      </p:sp>
      <p:pic>
        <p:nvPicPr>
          <p:cNvPr id="4" name="Grafika 3" descr="Użytkownicy z wypełnieniem pełnym">
            <a:extLst>
              <a:ext uri="{FF2B5EF4-FFF2-40B4-BE49-F238E27FC236}">
                <a16:creationId xmlns:a16="http://schemas.microsoft.com/office/drawing/2014/main" id="{066AD10C-67B5-40DB-8992-A3157A719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05144" y="4392830"/>
            <a:ext cx="2018107" cy="2018107"/>
          </a:xfrm>
          <a:prstGeom prst="rect">
            <a:avLst/>
          </a:prstGeom>
        </p:spPr>
      </p:pic>
      <p:pic>
        <p:nvPicPr>
          <p:cNvPr id="11" name="Grafika 10" descr="Komentarz — lubię z wypełnieniem pełnym">
            <a:extLst>
              <a:ext uri="{FF2B5EF4-FFF2-40B4-BE49-F238E27FC236}">
                <a16:creationId xmlns:a16="http://schemas.microsoft.com/office/drawing/2014/main" id="{1299E9C1-0482-4452-BE19-AFB318E7A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98360" y="4090387"/>
            <a:ext cx="1033327" cy="10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600488" y="1309399"/>
            <a:ext cx="8981228" cy="82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Kim jest osoba uzależniona?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16931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516875" y="2040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F1C15C24-073B-4848-82A0-F4EB0BC2D8A7}"/>
              </a:ext>
            </a:extLst>
          </p:cNvPr>
          <p:cNvSpPr/>
          <p:nvPr/>
        </p:nvSpPr>
        <p:spPr>
          <a:xfrm>
            <a:off x="801974" y="2129862"/>
            <a:ext cx="10530054" cy="162501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Jak wynika z definicji </a:t>
            </a:r>
            <a:r>
              <a:rPr lang="pl-PL" sz="220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ustawowej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uzależniona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osoba, która w wyniku używania narkotyków albo używania ich w celach medycznych znajduje się w stanie uzależnienia od nich.</a:t>
            </a:r>
          </a:p>
          <a:p>
            <a:pPr marL="34290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15 ustawy z dnia 29 lipca 2005 r. o przeciwdziałaniu narkomanii.</a:t>
            </a:r>
            <a:endParaRPr lang="pl-PL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30F1F8-B904-4CC1-BBAC-2EDE1C8DF660}"/>
              </a:ext>
            </a:extLst>
          </p:cNvPr>
          <p:cNvSpPr txBox="1"/>
          <p:nvPr/>
        </p:nvSpPr>
        <p:spPr>
          <a:xfrm>
            <a:off x="989452" y="3909840"/>
            <a:ext cx="10155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uzależniona nie potrafi normalnie funkcjonować bez kolejnej dawki narkotyku. Może nawet popełnić przestępstwo, żeby ją zdobyć. Uzależnienie wiąże się zatem          z negatywnymi konsekwencjami prawnymi i zdrowotnymi. </a:t>
            </a:r>
          </a:p>
        </p:txBody>
      </p:sp>
      <p:pic>
        <p:nvPicPr>
          <p:cNvPr id="6" name="Grafika 5" descr="Gniewna twarz z wypełnieniem z wypełnieniem pełnym">
            <a:extLst>
              <a:ext uri="{FF2B5EF4-FFF2-40B4-BE49-F238E27FC236}">
                <a16:creationId xmlns:a16="http://schemas.microsoft.com/office/drawing/2014/main" id="{D0ECECC4-110F-4CDD-B9B1-8D7B6AA5E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6196" y="5178073"/>
            <a:ext cx="911190" cy="911190"/>
          </a:xfrm>
          <a:prstGeom prst="rect">
            <a:avLst/>
          </a:prstGeom>
        </p:spPr>
      </p:pic>
      <p:pic>
        <p:nvPicPr>
          <p:cNvPr id="10" name="Grafika 9" descr="Bandyta z wypełnieniem pełnym">
            <a:extLst>
              <a:ext uri="{FF2B5EF4-FFF2-40B4-BE49-F238E27FC236}">
                <a16:creationId xmlns:a16="http://schemas.microsoft.com/office/drawing/2014/main" id="{9CC2ED34-0CDA-43E3-B262-87ECDBC8D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62112" y="5190194"/>
            <a:ext cx="911189" cy="911189"/>
          </a:xfrm>
          <a:prstGeom prst="rect">
            <a:avLst/>
          </a:prstGeom>
        </p:spPr>
      </p:pic>
      <p:pic>
        <p:nvPicPr>
          <p:cNvPr id="13" name="Grafika 12" descr="Zafascynowana twarz z pełnym wypełnieniem z wypełnieniem pełnym">
            <a:extLst>
              <a:ext uri="{FF2B5EF4-FFF2-40B4-BE49-F238E27FC236}">
                <a16:creationId xmlns:a16="http://schemas.microsoft.com/office/drawing/2014/main" id="{FBC1C976-C861-4DB9-B585-382675C75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13093" y="5190193"/>
            <a:ext cx="911190" cy="911190"/>
          </a:xfrm>
          <a:prstGeom prst="rect">
            <a:avLst/>
          </a:prstGeom>
        </p:spPr>
      </p:pic>
      <p:pic>
        <p:nvPicPr>
          <p:cNvPr id="17" name="Grafika 16" descr="Zakraplacz z wypełnieniem pełnym">
            <a:extLst>
              <a:ext uri="{FF2B5EF4-FFF2-40B4-BE49-F238E27FC236}">
                <a16:creationId xmlns:a16="http://schemas.microsoft.com/office/drawing/2014/main" id="{B0C5811B-A588-4099-AF74-AF982A9749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96984" y="5172800"/>
            <a:ext cx="911190" cy="911190"/>
          </a:xfrm>
          <a:prstGeom prst="rect">
            <a:avLst/>
          </a:prstGeom>
        </p:spPr>
      </p:pic>
      <p:pic>
        <p:nvPicPr>
          <p:cNvPr id="15" name="Grafika 14" descr="Karetka z wypełnieniem pełnym">
            <a:extLst>
              <a:ext uri="{FF2B5EF4-FFF2-40B4-BE49-F238E27FC236}">
                <a16:creationId xmlns:a16="http://schemas.microsoft.com/office/drawing/2014/main" id="{FC92152D-8797-4921-BD7D-B644DD9332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497999" y="5113769"/>
            <a:ext cx="970221" cy="970221"/>
          </a:xfrm>
          <a:prstGeom prst="rect">
            <a:avLst/>
          </a:prstGeom>
        </p:spPr>
      </p:pic>
      <p:pic>
        <p:nvPicPr>
          <p:cNvPr id="18" name="Grafika 17" descr="Strzałka w prawo kontur">
            <a:extLst>
              <a:ext uri="{FF2B5EF4-FFF2-40B4-BE49-F238E27FC236}">
                <a16:creationId xmlns:a16="http://schemas.microsoft.com/office/drawing/2014/main" id="{CCCA649D-4C8B-46F4-BB1C-AD2F94855D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615211" y="5335886"/>
            <a:ext cx="639078" cy="639078"/>
          </a:xfrm>
          <a:prstGeom prst="rect">
            <a:avLst/>
          </a:prstGeom>
        </p:spPr>
      </p:pic>
      <p:pic>
        <p:nvPicPr>
          <p:cNvPr id="22" name="Grafika 21" descr="Strzałka w prawo kontur">
            <a:extLst>
              <a:ext uri="{FF2B5EF4-FFF2-40B4-BE49-F238E27FC236}">
                <a16:creationId xmlns:a16="http://schemas.microsoft.com/office/drawing/2014/main" id="{41FD4667-7F85-47DA-87E0-D24136B463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46654" y="5344420"/>
            <a:ext cx="639077" cy="639077"/>
          </a:xfrm>
          <a:prstGeom prst="rect">
            <a:avLst/>
          </a:prstGeom>
        </p:spPr>
      </p:pic>
      <p:pic>
        <p:nvPicPr>
          <p:cNvPr id="23" name="Grafika 22" descr="Strzałka w prawo kontur">
            <a:extLst>
              <a:ext uri="{FF2B5EF4-FFF2-40B4-BE49-F238E27FC236}">
                <a16:creationId xmlns:a16="http://schemas.microsoft.com/office/drawing/2014/main" id="{02134E37-4FCE-49A9-B7F5-DCBE30E16B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510450" y="5359960"/>
            <a:ext cx="607995" cy="607995"/>
          </a:xfrm>
          <a:prstGeom prst="rect">
            <a:avLst/>
          </a:prstGeom>
        </p:spPr>
      </p:pic>
      <p:pic>
        <p:nvPicPr>
          <p:cNvPr id="24" name="Grafika 23" descr="Strzałka w prawo kontur">
            <a:extLst>
              <a:ext uri="{FF2B5EF4-FFF2-40B4-BE49-F238E27FC236}">
                <a16:creationId xmlns:a16="http://schemas.microsoft.com/office/drawing/2014/main" id="{2DA7081E-CD17-4051-8394-6E7F734733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556225" y="5344420"/>
            <a:ext cx="639077" cy="6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Sposoby dokonywania wyborów</a:t>
            </a:r>
            <a:endParaRPr kumimoji="0" lang="pl-PL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1184250" y="3085505"/>
            <a:ext cx="63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ts val="2800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zastanawialiście się kiedyś nad tym, w jaki sposób dokonujemy wyboru różnych rozwiązań i podejmujemy decyzje?</a:t>
            </a:r>
          </a:p>
        </p:txBody>
      </p:sp>
      <p:pic>
        <p:nvPicPr>
          <p:cNvPr id="4" name="Grafika 3" descr="Dymek z myślami z wypełnieniem pełnym">
            <a:extLst>
              <a:ext uri="{FF2B5EF4-FFF2-40B4-BE49-F238E27FC236}">
                <a16:creationId xmlns:a16="http://schemas.microsoft.com/office/drawing/2014/main" id="{38FAFA76-EB15-4B24-9D33-1A4059DA5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90879" y="2737916"/>
            <a:ext cx="1224197" cy="1224197"/>
          </a:xfrm>
          <a:prstGeom prst="rect">
            <a:avLst/>
          </a:prstGeom>
        </p:spPr>
      </p:pic>
      <p:pic>
        <p:nvPicPr>
          <p:cNvPr id="14" name="Grafika 13" descr="Profil męski z wypełnieniem pełnym">
            <a:extLst>
              <a:ext uri="{FF2B5EF4-FFF2-40B4-BE49-F238E27FC236}">
                <a16:creationId xmlns:a16="http://schemas.microsoft.com/office/drawing/2014/main" id="{67204A5A-EDBB-4390-8A99-326CE1563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53399" y="3350015"/>
            <a:ext cx="2507106" cy="25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Sposoby dokonywania wyborów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056621" y="248261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17;p12">
            <a:extLst>
              <a:ext uri="{FF2B5EF4-FFF2-40B4-BE49-F238E27FC236}">
                <a16:creationId xmlns:a16="http://schemas.microsoft.com/office/drawing/2014/main" id="{7EA70135-5D0B-4320-8C5D-DDFB83E3937E}"/>
              </a:ext>
            </a:extLst>
          </p:cNvPr>
          <p:cNvSpPr/>
          <p:nvPr/>
        </p:nvSpPr>
        <p:spPr>
          <a:xfrm>
            <a:off x="7326208" y="2161903"/>
            <a:ext cx="4103792" cy="391829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Impulsywnie</a:t>
            </a:r>
          </a:p>
          <a:p>
            <a:pPr lvl="0" algn="just"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czyli pod wpływem chwili, bez analizowania potencjalnych zysków i strat.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Taki sposób podejmowania decyzji wiąże się z dużym ryzykiem wystąpienia negatywnych konsekwencji.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ts val="2800"/>
            </a:pPr>
            <a:endParaRPr lang="pl-PL" sz="2200" dirty="0">
              <a:solidFill>
                <a:schemeClr val="tx1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02FD6B66-3556-4821-9BDB-0FB8A894932D}"/>
              </a:ext>
            </a:extLst>
          </p:cNvPr>
          <p:cNvSpPr/>
          <p:nvPr/>
        </p:nvSpPr>
        <p:spPr>
          <a:xfrm>
            <a:off x="610992" y="2161903"/>
            <a:ext cx="4029891" cy="391829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Racjonalnie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czyli po zastanowieniu            i analizie potencjalne korzyści i negatywnych konsekwencji każdego z możliwych rozwiązań.</a:t>
            </a:r>
          </a:p>
          <a:p>
            <a:pPr lvl="0" algn="just"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Taki sposób podejmowania decyzji obniża ryzyko wystąpienia negatywnych skutków.</a:t>
            </a: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3" name="Grafika 2" descr="Niezrównoważona waga z wypełnieniem pełnym">
            <a:extLst>
              <a:ext uri="{FF2B5EF4-FFF2-40B4-BE49-F238E27FC236}">
                <a16:creationId xmlns:a16="http://schemas.microsoft.com/office/drawing/2014/main" id="{58ED9303-21B9-42EF-A036-785B6B70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12374" y="3149878"/>
            <a:ext cx="1942342" cy="19423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Pytania z wypełnieniem pełnym">
            <a:extLst>
              <a:ext uri="{FF2B5EF4-FFF2-40B4-BE49-F238E27FC236}">
                <a16:creationId xmlns:a16="http://schemas.microsoft.com/office/drawing/2014/main" id="{5EAC105C-7204-4E8F-975E-C6791AADE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78667" y="3539043"/>
            <a:ext cx="2443396" cy="2443396"/>
          </a:xfrm>
          <a:prstGeom prst="rect">
            <a:avLst/>
          </a:prstGeom>
        </p:spPr>
      </p:pic>
      <p:sp>
        <p:nvSpPr>
          <p:cNvPr id="12" name="Google Shape;76;p2">
            <a:extLst>
              <a:ext uri="{FF2B5EF4-FFF2-40B4-BE49-F238E27FC236}">
                <a16:creationId xmlns:a16="http://schemas.microsoft.com/office/drawing/2014/main" id="{C3894ECE-AB19-4FB2-A816-BBF86A008448}"/>
              </a:ext>
            </a:extLst>
          </p:cNvPr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Zadanie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05E93C08-E1DB-4309-AA1C-BDA84CC093FD}"/>
              </a:ext>
            </a:extLst>
          </p:cNvPr>
          <p:cNvSpPr/>
          <p:nvPr/>
        </p:nvSpPr>
        <p:spPr>
          <a:xfrm>
            <a:off x="592111" y="2013491"/>
            <a:ext cx="6738079" cy="4117361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Marek jest uczniem 8 klasy szkoły podstawowej.      W piątkowe popołudnie wychodząc ze szkoły spotkał kolegę z innej klasy - Damiana, który zaproponował mu zapalenie marihuany na poprawę humoru. Marek, który wcześniej nie palił marihuany, dopytywał Damiana jak ona działa i usłyszał od niego, że jak zapali to poczuje się super. Marek wahał się, analizował, przypomniał sobie jak rodzice ostrzegali go, że palenie tytoniu jest szkodliwe. To marihuany pewnie też – pomyślał. Marek po namyśle nie skorzystał z propozycji kolegi i wrócił do domu.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0AB883-C399-401D-BC28-AFEA6EA491F1}"/>
              </a:ext>
            </a:extLst>
          </p:cNvPr>
          <p:cNvSpPr txBox="1"/>
          <p:nvPr/>
        </p:nvSpPr>
        <p:spPr>
          <a:xfrm>
            <a:off x="7862341" y="2170254"/>
            <a:ext cx="3881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Zastanówcie się, w jaki sposób Marek dokonał wyboru i jakich konsekwencji dzięki temu uniknął?</a:t>
            </a:r>
          </a:p>
        </p:txBody>
      </p:sp>
    </p:spTree>
    <p:extLst>
      <p:ext uri="{BB962C8B-B14F-4D97-AF65-F5344CB8AC3E}">
        <p14:creationId xmlns:p14="http://schemas.microsoft.com/office/powerpoint/2010/main" val="21154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96563" y="1131616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czy fałsz?</a:t>
            </a:r>
          </a:p>
        </p:txBody>
      </p:sp>
      <p:sp>
        <p:nvSpPr>
          <p:cNvPr id="207" name="Google Shape;207;p11"/>
          <p:cNvSpPr/>
          <p:nvPr/>
        </p:nvSpPr>
        <p:spPr>
          <a:xfrm>
            <a:off x="552075" y="3912411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Marihuanę można palić, bo nie uzależnia.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6179640" y="261349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Wdychanie farb i rozpuszczalników zagraża życiu i zdrowiu.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52075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mają trudności w budowaniu trwałych więzi społecznych.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141167" y="20499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6179640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Okazjonalne z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ażywanie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 przed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uzależnieniem się od nich.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7;p11">
            <a:extLst>
              <a:ext uri="{FF2B5EF4-FFF2-40B4-BE49-F238E27FC236}">
                <a16:creationId xmlns:a16="http://schemas.microsoft.com/office/drawing/2014/main" id="{01CE6F2B-9CF3-4CCF-9C08-86309AEDD05A}"/>
              </a:ext>
            </a:extLst>
          </p:cNvPr>
          <p:cNvSpPr/>
          <p:nvPr/>
        </p:nvSpPr>
        <p:spPr>
          <a:xfrm>
            <a:off x="6179640" y="3912411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 uzależniona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zażywa je codziennie.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B3EECC6-6BFC-4BF9-B210-27627437BD29}"/>
              </a:ext>
            </a:extLst>
          </p:cNvPr>
          <p:cNvSpPr txBox="1"/>
          <p:nvPr/>
        </p:nvSpPr>
        <p:spPr>
          <a:xfrm>
            <a:off x="846944" y="1963711"/>
            <a:ext cx="10103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Oceńcie prawdziwość poniższych stwierdzeń</a:t>
            </a:r>
          </a:p>
        </p:txBody>
      </p:sp>
      <p:sp>
        <p:nvSpPr>
          <p:cNvPr id="13" name="Google Shape;209;p11">
            <a:extLst>
              <a:ext uri="{FF2B5EF4-FFF2-40B4-BE49-F238E27FC236}">
                <a16:creationId xmlns:a16="http://schemas.microsoft.com/office/drawing/2014/main" id="{093D723D-37DD-47A0-935B-1B9B390D15A7}"/>
              </a:ext>
            </a:extLst>
          </p:cNvPr>
          <p:cNvSpPr/>
          <p:nvPr/>
        </p:nvSpPr>
        <p:spPr>
          <a:xfrm>
            <a:off x="552075" y="261349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odczuwają głód narkotykowy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02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7477752" y="1524706"/>
            <a:ext cx="2585976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FAŁSZ</a:t>
            </a:r>
          </a:p>
        </p:txBody>
      </p:sp>
      <p:sp>
        <p:nvSpPr>
          <p:cNvPr id="207" name="Google Shape;207;p11"/>
          <p:cNvSpPr/>
          <p:nvPr/>
        </p:nvSpPr>
        <p:spPr>
          <a:xfrm>
            <a:off x="6179640" y="2448483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Marihuanę można palić, bo nie uzależnia.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552075" y="3788045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Wdychanie farb i rozpuszczalników zagraża życiu i zdrowiu.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52075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mają trudności w budowaniu trwałych więzi społecznych.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141167" y="20499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6179640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Okazjonalne z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ażywanie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 przed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uzależnieniem się od nich.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7;p11">
            <a:extLst>
              <a:ext uri="{FF2B5EF4-FFF2-40B4-BE49-F238E27FC236}">
                <a16:creationId xmlns:a16="http://schemas.microsoft.com/office/drawing/2014/main" id="{01CE6F2B-9CF3-4CCF-9C08-86309AEDD05A}"/>
              </a:ext>
            </a:extLst>
          </p:cNvPr>
          <p:cNvSpPr/>
          <p:nvPr/>
        </p:nvSpPr>
        <p:spPr>
          <a:xfrm>
            <a:off x="6179640" y="378804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 uzależniona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zażywa je codziennie.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09;p11">
            <a:extLst>
              <a:ext uri="{FF2B5EF4-FFF2-40B4-BE49-F238E27FC236}">
                <a16:creationId xmlns:a16="http://schemas.microsoft.com/office/drawing/2014/main" id="{093D723D-37DD-47A0-935B-1B9B390D15A7}"/>
              </a:ext>
            </a:extLst>
          </p:cNvPr>
          <p:cNvSpPr/>
          <p:nvPr/>
        </p:nvSpPr>
        <p:spPr>
          <a:xfrm>
            <a:off x="552075" y="2448483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odczuwają głód narkotykowy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6;p11">
            <a:extLst>
              <a:ext uri="{FF2B5EF4-FFF2-40B4-BE49-F238E27FC236}">
                <a16:creationId xmlns:a16="http://schemas.microsoft.com/office/drawing/2014/main" id="{9852B155-6D83-451E-A155-7241501CB5E2}"/>
              </a:ext>
            </a:extLst>
          </p:cNvPr>
          <p:cNvSpPr txBox="1"/>
          <p:nvPr/>
        </p:nvSpPr>
        <p:spPr>
          <a:xfrm>
            <a:off x="1850187" y="1524706"/>
            <a:ext cx="2585976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</a:t>
            </a:r>
          </a:p>
        </p:txBody>
      </p:sp>
    </p:spTree>
    <p:extLst>
      <p:ext uri="{BB962C8B-B14F-4D97-AF65-F5344CB8AC3E}">
        <p14:creationId xmlns:p14="http://schemas.microsoft.com/office/powerpoint/2010/main" val="259268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056650" y="2532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4482059" y="2576367"/>
            <a:ext cx="6739328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Używanie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narkotyków zawsze jest związane             z ryzykiem uzależnienia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06;p11">
            <a:extLst>
              <a:ext uri="{FF2B5EF4-FFF2-40B4-BE49-F238E27FC236}">
                <a16:creationId xmlns:a16="http://schemas.microsoft.com/office/drawing/2014/main" id="{11FEC9CC-DD9D-427C-B731-163AD6F911C7}"/>
              </a:ext>
            </a:extLst>
          </p:cNvPr>
          <p:cNvSpPr txBox="1"/>
          <p:nvPr/>
        </p:nvSpPr>
        <p:spPr>
          <a:xfrm>
            <a:off x="912923" y="1342980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0118C3-FAE5-4A4B-9172-7FACCAEFB71C}"/>
              </a:ext>
            </a:extLst>
          </p:cNvPr>
          <p:cNvSpPr txBox="1"/>
          <p:nvPr/>
        </p:nvSpPr>
        <p:spPr>
          <a:xfrm>
            <a:off x="4482059" y="4164236"/>
            <a:ext cx="66513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 sz="2200" dirty="0">
                <a:solidFill>
                  <a:srgbClr val="1B1E3D"/>
                </a:solidFill>
                <a:latin typeface="Times New Roman"/>
                <a:cs typeface="Times New Roman"/>
                <a:sym typeface="Times New Roman"/>
              </a:rPr>
              <a:t>W im młodszym wieku ktoś zacznie używać narkotyków, tym szybciej się od nich uzależni i będzie miała większe trudności z wyjściem z nałogu! </a:t>
            </a:r>
            <a:endParaRPr lang="pl-PL" sz="22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6" name="Grafika 5" descr="Ostrzeżenie z wypełnieniem pełnym">
            <a:extLst>
              <a:ext uri="{FF2B5EF4-FFF2-40B4-BE49-F238E27FC236}">
                <a16:creationId xmlns:a16="http://schemas.microsoft.com/office/drawing/2014/main" id="{2B33F3EC-5B93-4222-99F7-9CD203466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8555" y="2890743"/>
            <a:ext cx="1996190" cy="1996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737360" y="1372612"/>
            <a:ext cx="8717280" cy="7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Czego dowiesz się na dzisiejszej lekcji?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49" y="1955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lang="pl-PL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48E048-96B8-4AE2-A7E1-F401235A000A}"/>
              </a:ext>
            </a:extLst>
          </p:cNvPr>
          <p:cNvSpPr txBox="1"/>
          <p:nvPr/>
        </p:nvSpPr>
        <p:spPr>
          <a:xfrm>
            <a:off x="981890" y="2526656"/>
            <a:ext cx="102282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l-PL" sz="2400" u="none" strike="noStrike" kern="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Dowiesz się</a:t>
            </a:r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m.in. </a:t>
            </a:r>
            <a:r>
              <a:rPr kumimoji="0" lang="pl-PL" sz="2400" u="none" strike="noStrike" kern="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czym jest narkotyk, </a:t>
            </a:r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zjawisko narkomanii, poznasz podział narkotyków, szkodliwe skutki działania narkotyków oraz definicję osoby uzależnionej i zagrożonej uzależnieniem.</a:t>
            </a:r>
            <a:endParaRPr kumimoji="0" lang="pl-PL" sz="2400" u="none" strike="noStrike" kern="0" cap="none" spc="0" normalizeH="0" baseline="0" noProof="0" dirty="0">
              <a:ln w="0"/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Poznasz sposoby dokonywania wyborów oraz możliwe konsekwencje używania, posiadania, wytwarzania i rozprowadzania narkotyków.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Sprawdzisz swoją wiedzę na temat faktów i mitów dotyczących narkotyków.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Dowiesz się gdzie szukać pomocy, w przypadku wystąpienia problemu związanego z narkotykami.</a:t>
            </a:r>
          </a:p>
        </p:txBody>
      </p:sp>
    </p:spTree>
    <p:extLst>
      <p:ext uri="{BB962C8B-B14F-4D97-AF65-F5344CB8AC3E}">
        <p14:creationId xmlns:p14="http://schemas.microsoft.com/office/powerpoint/2010/main" val="343167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358356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Problemy z prawem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których skutkiem może być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nadzór kuratora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sprawa w sądzie,            a nawet pobyt w zakładzie poprawczym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oraz n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arażenie na kontakty z przestępcami.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Młotek sędziowski z wypełnieniem pełnym">
            <a:extLst>
              <a:ext uri="{FF2B5EF4-FFF2-40B4-BE49-F238E27FC236}">
                <a16:creationId xmlns:a16="http://schemas.microsoft.com/office/drawing/2014/main" id="{C5EF87F2-B428-4728-B07B-02B9E97D1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343" y="3110498"/>
            <a:ext cx="1533994" cy="1533994"/>
          </a:xfrm>
          <a:prstGeom prst="rect">
            <a:avLst/>
          </a:prstGeom>
        </p:spPr>
      </p:pic>
      <p:pic>
        <p:nvPicPr>
          <p:cNvPr id="5" name="Grafika 4" descr="Kajdanki z wypełnieniem pełnym">
            <a:extLst>
              <a:ext uri="{FF2B5EF4-FFF2-40B4-BE49-F238E27FC236}">
                <a16:creationId xmlns:a16="http://schemas.microsoft.com/office/drawing/2014/main" id="{74191E65-CE3C-4691-9152-A8B3F6982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73501" y="4644492"/>
            <a:ext cx="1533994" cy="1533994"/>
          </a:xfrm>
          <a:prstGeom prst="rect">
            <a:avLst/>
          </a:prstGeom>
        </p:spPr>
      </p:pic>
      <p:pic>
        <p:nvPicPr>
          <p:cNvPr id="7" name="Grafika 6" descr="Więzienie z wypełnieniem pełnym">
            <a:extLst>
              <a:ext uri="{FF2B5EF4-FFF2-40B4-BE49-F238E27FC236}">
                <a16:creationId xmlns:a16="http://schemas.microsoft.com/office/drawing/2014/main" id="{CD9A80FA-18BB-45BE-AB46-2D64439DD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50249" y="4644492"/>
            <a:ext cx="1533994" cy="1533994"/>
          </a:xfrm>
          <a:prstGeom prst="rect">
            <a:avLst/>
          </a:prstGeom>
        </p:spPr>
      </p:pic>
      <p:pic>
        <p:nvPicPr>
          <p:cNvPr id="9" name="Grafika 8" descr="Bandyta z wypełnieniem pełnym">
            <a:extLst>
              <a:ext uri="{FF2B5EF4-FFF2-40B4-BE49-F238E27FC236}">
                <a16:creationId xmlns:a16="http://schemas.microsoft.com/office/drawing/2014/main" id="{4CEF4448-94AF-440F-A5C3-571123FB6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51149" y="3110498"/>
            <a:ext cx="1533993" cy="15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4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Zachowania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agresywne</a:t>
            </a:r>
            <a:r>
              <a:rPr lang="pl-PL" sz="2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zarówno wobec 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znajomych, jak i obcych,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ogą skutkować agresją i przemocą z ich strony (obrażeniami ciała, utratą życia).</a:t>
            </a:r>
          </a:p>
        </p:txBody>
      </p:sp>
      <p:pic>
        <p:nvPicPr>
          <p:cNvPr id="4" name="Grafika 3" descr="Gniewna twarz z wypełnieniem z wypełnieniem pełnym">
            <a:extLst>
              <a:ext uri="{FF2B5EF4-FFF2-40B4-BE49-F238E27FC236}">
                <a16:creationId xmlns:a16="http://schemas.microsoft.com/office/drawing/2014/main" id="{447445BE-DB50-4EC1-803B-98D2512E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1741" y="3334065"/>
            <a:ext cx="1533992" cy="1533992"/>
          </a:xfrm>
          <a:prstGeom prst="rect">
            <a:avLst/>
          </a:prstGeom>
        </p:spPr>
      </p:pic>
      <p:pic>
        <p:nvPicPr>
          <p:cNvPr id="8" name="Grafika 7" descr="Rękawica bokserska z wypełnieniem pełnym">
            <a:extLst>
              <a:ext uri="{FF2B5EF4-FFF2-40B4-BE49-F238E27FC236}">
                <a16:creationId xmlns:a16="http://schemas.microsoft.com/office/drawing/2014/main" id="{2DF55F08-4E2E-4C6F-9F8D-F9F0B6DD4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57864" y="4644491"/>
            <a:ext cx="1533992" cy="1533992"/>
          </a:xfrm>
          <a:prstGeom prst="rect">
            <a:avLst/>
          </a:prstGeom>
        </p:spPr>
      </p:pic>
      <p:pic>
        <p:nvPicPr>
          <p:cNvPr id="11" name="Grafika 10" descr="Trumna z wypełnieniem pełnym">
            <a:extLst>
              <a:ext uri="{FF2B5EF4-FFF2-40B4-BE49-F238E27FC236}">
                <a16:creationId xmlns:a16="http://schemas.microsoft.com/office/drawing/2014/main" id="{4A7460F7-BAC6-4FCC-B2D1-4149F95A2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16267" y="3334065"/>
            <a:ext cx="1533992" cy="1533992"/>
          </a:xfrm>
          <a:prstGeom prst="rect">
            <a:avLst/>
          </a:prstGeom>
        </p:spPr>
      </p:pic>
      <p:pic>
        <p:nvPicPr>
          <p:cNvPr id="16" name="Grafika 15" descr="Karetka z wypełnieniem pełnym">
            <a:extLst>
              <a:ext uri="{FF2B5EF4-FFF2-40B4-BE49-F238E27FC236}">
                <a16:creationId xmlns:a16="http://schemas.microsoft.com/office/drawing/2014/main" id="{E790183D-8C83-4933-A8FC-9CDA32A01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21846" y="4644491"/>
            <a:ext cx="1686393" cy="1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4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Narażenie siebie i innych na różnego rodzaju wypadki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które wynikają                  z nieprawidłowej oceny własnych możliwości.</a:t>
            </a:r>
          </a:p>
        </p:txBody>
      </p:sp>
      <p:pic>
        <p:nvPicPr>
          <p:cNvPr id="6" name="Grafika 5" descr="Kabriolet z wypełnieniem pełnym">
            <a:extLst>
              <a:ext uri="{FF2B5EF4-FFF2-40B4-BE49-F238E27FC236}">
                <a16:creationId xmlns:a16="http://schemas.microsoft.com/office/drawing/2014/main" id="{AB65C26D-756A-48C0-87BB-7B7CF934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6906" y="3110500"/>
            <a:ext cx="1643508" cy="1643508"/>
          </a:xfrm>
          <a:prstGeom prst="rect">
            <a:avLst/>
          </a:prstGeom>
        </p:spPr>
      </p:pic>
      <p:pic>
        <p:nvPicPr>
          <p:cNvPr id="12" name="Grafika 11" descr="Zagrożenie biologiczne z wypełnieniem pełnym">
            <a:extLst>
              <a:ext uri="{FF2B5EF4-FFF2-40B4-BE49-F238E27FC236}">
                <a16:creationId xmlns:a16="http://schemas.microsoft.com/office/drawing/2014/main" id="{7CFE67A0-9F12-4F3F-982B-98377248E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22829" y="4579801"/>
            <a:ext cx="1533990" cy="1533990"/>
          </a:xfrm>
          <a:prstGeom prst="rect">
            <a:avLst/>
          </a:prstGeom>
        </p:spPr>
      </p:pic>
      <p:pic>
        <p:nvPicPr>
          <p:cNvPr id="14" name="Grafika 13" descr="Ognisko z wypełnieniem pełnym">
            <a:extLst>
              <a:ext uri="{FF2B5EF4-FFF2-40B4-BE49-F238E27FC236}">
                <a16:creationId xmlns:a16="http://schemas.microsoft.com/office/drawing/2014/main" id="{FB580ABE-E3B1-48E0-AE5E-EADB24E87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672067" y="4579801"/>
            <a:ext cx="1533990" cy="1533990"/>
          </a:xfrm>
          <a:prstGeom prst="rect">
            <a:avLst/>
          </a:prstGeom>
        </p:spPr>
      </p:pic>
      <p:pic>
        <p:nvPicPr>
          <p:cNvPr id="20" name="Grafika 19" descr="Wspinaczka z wypełnieniem pełnym">
            <a:extLst>
              <a:ext uri="{FF2B5EF4-FFF2-40B4-BE49-F238E27FC236}">
                <a16:creationId xmlns:a16="http://schemas.microsoft.com/office/drawing/2014/main" id="{D9AE4908-9F13-4617-AE46-C791A72EA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751104" y="3220018"/>
            <a:ext cx="1533990" cy="1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5"/>
            <a:ext cx="5558747" cy="1617958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SzPts val="2000"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Nieprzewidziane skutki uboczne,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które stanowią zagrożenie dla zdrowia i życia człowieka.</a:t>
            </a:r>
          </a:p>
        </p:txBody>
      </p:sp>
      <p:pic>
        <p:nvPicPr>
          <p:cNvPr id="3" name="Grafika 2" descr="Mózg z wypełnieniem pełnym">
            <a:extLst>
              <a:ext uri="{FF2B5EF4-FFF2-40B4-BE49-F238E27FC236}">
                <a16:creationId xmlns:a16="http://schemas.microsoft.com/office/drawing/2014/main" id="{52687C9B-174C-433C-B1A0-38F1A28D6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77644" y="4505790"/>
            <a:ext cx="1533990" cy="1533990"/>
          </a:xfrm>
          <a:prstGeom prst="rect">
            <a:avLst/>
          </a:prstGeom>
        </p:spPr>
      </p:pic>
      <p:pic>
        <p:nvPicPr>
          <p:cNvPr id="5" name="Grafika 4" descr="Twarz zdezorientowana z pełnym wypełnieniem z wypełnieniem pełnym">
            <a:extLst>
              <a:ext uri="{FF2B5EF4-FFF2-40B4-BE49-F238E27FC236}">
                <a16:creationId xmlns:a16="http://schemas.microsoft.com/office/drawing/2014/main" id="{2174B04B-2AF5-441E-B4F9-9932A386F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90350" y="4505791"/>
            <a:ext cx="1533989" cy="1533989"/>
          </a:xfrm>
          <a:prstGeom prst="rect">
            <a:avLst/>
          </a:prstGeom>
        </p:spPr>
      </p:pic>
      <p:pic>
        <p:nvPicPr>
          <p:cNvPr id="11" name="Grafika 10" descr="Niebezpieczeństwo z wypełnieniem pełnym">
            <a:extLst>
              <a:ext uri="{FF2B5EF4-FFF2-40B4-BE49-F238E27FC236}">
                <a16:creationId xmlns:a16="http://schemas.microsoft.com/office/drawing/2014/main" id="{A49D05D7-802B-45E7-A7D6-EB57F12C6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01005" y="2971800"/>
            <a:ext cx="1533990" cy="1533990"/>
          </a:xfrm>
          <a:prstGeom prst="rect">
            <a:avLst/>
          </a:prstGeom>
        </p:spPr>
      </p:pic>
      <p:pic>
        <p:nvPicPr>
          <p:cNvPr id="16" name="Grafika 15" descr="Pomoc z wypełnieniem pełnym">
            <a:extLst>
              <a:ext uri="{FF2B5EF4-FFF2-40B4-BE49-F238E27FC236}">
                <a16:creationId xmlns:a16="http://schemas.microsoft.com/office/drawing/2014/main" id="{B922F541-3AF7-48C5-9473-E54602441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4453" y="2971800"/>
            <a:ext cx="1533990" cy="1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056650" y="2532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4482059" y="2576367"/>
            <a:ext cx="6739328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Używanie narkotyków odbiera możliwość    decydowania o swoim zachowaniu!</a:t>
            </a:r>
          </a:p>
        </p:txBody>
      </p:sp>
      <p:sp>
        <p:nvSpPr>
          <p:cNvPr id="13" name="Google Shape;206;p11">
            <a:extLst>
              <a:ext uri="{FF2B5EF4-FFF2-40B4-BE49-F238E27FC236}">
                <a16:creationId xmlns:a16="http://schemas.microsoft.com/office/drawing/2014/main" id="{11FEC9CC-DD9D-427C-B731-163AD6F911C7}"/>
              </a:ext>
            </a:extLst>
          </p:cNvPr>
          <p:cNvSpPr txBox="1"/>
          <p:nvPr/>
        </p:nvSpPr>
        <p:spPr>
          <a:xfrm>
            <a:off x="912923" y="1342980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0118C3-FAE5-4A4B-9172-7FACCAEFB71C}"/>
              </a:ext>
            </a:extLst>
          </p:cNvPr>
          <p:cNvSpPr txBox="1"/>
          <p:nvPr/>
        </p:nvSpPr>
        <p:spPr>
          <a:xfrm>
            <a:off x="4482059" y="4164236"/>
            <a:ext cx="66513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Nawet jednorazowe użycie narkotyków może prowadzić do poważnych, negatywnych konsekwencji dla Twojego zdrowia i życia!</a:t>
            </a:r>
          </a:p>
        </p:txBody>
      </p:sp>
      <p:pic>
        <p:nvPicPr>
          <p:cNvPr id="6" name="Grafika 5" descr="Ostrzeżenie z wypełnieniem pełnym">
            <a:extLst>
              <a:ext uri="{FF2B5EF4-FFF2-40B4-BE49-F238E27FC236}">
                <a16:creationId xmlns:a16="http://schemas.microsoft.com/office/drawing/2014/main" id="{2B33F3EC-5B93-4222-99F7-9CD203466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8555" y="2890743"/>
            <a:ext cx="1996190" cy="1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207125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Posiadanie środków odurzających lub substancji psychotropowych, zagrożone jest karą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pozbawienia wolności do lat 3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eśli jest ich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znaczna ilość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sprawca podlega karze pozbawienia wolności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roku do 10 lat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Natomiast w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ypadku mniejszej wagi, sprawca podlega grzywnie, karze ograniczenia albo pozbawienia wolności do roku.</a:t>
            </a:r>
            <a:endParaRPr lang="pl-PL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62 ust 1, 2 i 3 ustawy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dnia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rafika 5" descr="Aktówka z wypełnieniem pełnym">
            <a:extLst>
              <a:ext uri="{FF2B5EF4-FFF2-40B4-BE49-F238E27FC236}">
                <a16:creationId xmlns:a16="http://schemas.microsoft.com/office/drawing/2014/main" id="{B0383269-D5FC-4F70-8561-4F90B1FB9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2264" y="4536439"/>
            <a:ext cx="1550930" cy="15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207125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SzPts val="3600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Udzielanie, ułatwianie, umożliwianie użycia lub nakłanianie innej osoby do użycia narkotyków zagrożone jest karą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3 lat pozbawienia wolności.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przypadku dokonania ww. czynów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względem małoletniego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sprawca podlega karze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6 miesięcy do 8 lat</a:t>
            </a:r>
            <a:r>
              <a:rPr lang="pl-PL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pozbawienia wolności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l-PL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58 ust 1 i 2 ustawy z dnia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rafika 5" descr="Pudełko z wypełnieniem pełnym">
            <a:extLst>
              <a:ext uri="{FF2B5EF4-FFF2-40B4-BE49-F238E27FC236}">
                <a16:creationId xmlns:a16="http://schemas.microsoft.com/office/drawing/2014/main" id="{03F5D20E-61C0-4FA7-8C0B-AF1BD64CE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86455" y="4784569"/>
            <a:ext cx="620785" cy="620785"/>
          </a:xfrm>
          <a:prstGeom prst="rect">
            <a:avLst/>
          </a:prstGeom>
        </p:spPr>
      </p:pic>
      <p:pic>
        <p:nvPicPr>
          <p:cNvPr id="8" name="Grafika 7" descr="Otwarta dłoń z wypełnieniem pełnym">
            <a:extLst>
              <a:ext uri="{FF2B5EF4-FFF2-40B4-BE49-F238E27FC236}">
                <a16:creationId xmlns:a16="http://schemas.microsoft.com/office/drawing/2014/main" id="{5D1786F8-F623-4044-90AF-C64C025AA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9601" y="4663479"/>
            <a:ext cx="1781061" cy="17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1611862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3600"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Udzielanie, ułatwianie użycia albo nakłanianie do użycia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narkotyków, w celu osiągnięcia korzyści majątkowej lub osobistej, jest zagrożone karą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zbawienia wolności od roku do 10 lat.</a:t>
            </a: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6055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59 ust. 1 ustawy z dnia      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rafika 9" descr="Pożyczka z wypełnieniem pełnym">
            <a:extLst>
              <a:ext uri="{FF2B5EF4-FFF2-40B4-BE49-F238E27FC236}">
                <a16:creationId xmlns:a16="http://schemas.microsoft.com/office/drawing/2014/main" id="{B0879FF6-6DDE-4659-907D-3796B10A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1277" y="4536439"/>
            <a:ext cx="1550929" cy="15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9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155093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Prowadzenie pojazdów pod wpływem narkotyków zagrożone jest karą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grzywny, ograniczenia wolności albo pozbawienia wolności do lat 2.</a:t>
            </a: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3600"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178a </a:t>
            </a:r>
            <a:r>
              <a:rPr lang="pl-PL" sz="24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§1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ustawy z dnia       6 czerwca 1997 r. Kodeks karny.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rafika 9" descr="Kabriolet z wypełnieniem pełnym">
            <a:extLst>
              <a:ext uri="{FF2B5EF4-FFF2-40B4-BE49-F238E27FC236}">
                <a16:creationId xmlns:a16="http://schemas.microsoft.com/office/drawing/2014/main" id="{A1D3BDAE-D062-4F3E-A009-82C55069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0265" y="4276379"/>
            <a:ext cx="1810990" cy="18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3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249037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4664279" y="2700443"/>
            <a:ext cx="5714833" cy="24945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popełnienia czynu zabronionego przez dziecko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ukończeniem 13 roku życia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 stosuje tylko środki wychowawcze, tj. upomnienie, oddanie pod dozór rodzicom, opiekunom lub specjalnemu kuratorowi, albo umieszczenie w zakładzie poprawczym.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a 2" descr="Dziecko z balonikiem z wypełnieniem pełnym">
            <a:extLst>
              <a:ext uri="{FF2B5EF4-FFF2-40B4-BE49-F238E27FC236}">
                <a16:creationId xmlns:a16="http://schemas.microsoft.com/office/drawing/2014/main" id="{F8D7BEEB-488B-4D8A-9611-C30E91F2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1904" y="2522531"/>
            <a:ext cx="2850389" cy="28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315532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Czym jest narkotyk?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576" y="223656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7538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A247C588-CB85-49B6-9AF9-B8385CB26C4C}"/>
              </a:ext>
            </a:extLst>
          </p:cNvPr>
          <p:cNvSpPr/>
          <p:nvPr/>
        </p:nvSpPr>
        <p:spPr>
          <a:xfrm>
            <a:off x="665019" y="2178969"/>
            <a:ext cx="7414952" cy="3776863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wynika z definicji ustawowej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narkotykami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nazywamy środki odurzające, substancje psychotropowe i psychoaktywne pochodzenia naturalnego lub syntetycznego działające na ośrodkowy układ nerwowy. </a:t>
            </a:r>
          </a:p>
          <a:p>
            <a:pPr algn="just">
              <a:defRPr/>
            </a:pP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11a, 25c i 26c ustawy      z dnia 29 lipca 2005 r. o przeciwdziałaniu narkomanii.</a:t>
            </a:r>
            <a:endParaRPr lang="pl-PL" sz="2400" b="0" i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Law book - Free education icons">
            <a:extLst>
              <a:ext uri="{FF2B5EF4-FFF2-40B4-BE49-F238E27FC236}">
                <a16:creationId xmlns:a16="http://schemas.microsoft.com/office/drawing/2014/main" id="{26BCEF45-BF2E-45BE-A3F8-B8835260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82" y="2592332"/>
            <a:ext cx="2950136" cy="29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265684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4541066" y="2307181"/>
            <a:ext cx="6398177" cy="347995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Sprawa nieletniego, czyli osoby,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która ukończyła 13 rok życia, ale nie ukończyła 17 roku życia       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 popełniania czynu karalnego, toczy się przed sądem rodzinnym na podstawie przepisów ustawy o postępowaniu w sprawach nieletnich.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o czyn karalny sąd rodzinny może zastosować środki wychowawcze i poprawcze.</a:t>
            </a:r>
            <a:endParaRPr lang="pl-PL" sz="22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a 4" descr="Taniec z wypełnieniem pełnym">
            <a:extLst>
              <a:ext uri="{FF2B5EF4-FFF2-40B4-BE49-F238E27FC236}">
                <a16:creationId xmlns:a16="http://schemas.microsoft.com/office/drawing/2014/main" id="{FDE73D66-B2CF-4E59-B8B9-8EC7BA88C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0263" y="2671363"/>
            <a:ext cx="2751593" cy="27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195300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3791824" y="2348917"/>
            <a:ext cx="6996418" cy="37247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ukończeniu 17 roku życia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sprawca ponosi odpowiedzialność karną.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Jednakże zamiast kary sąd może zastosować środki wychowawcze i poprawcze wobec osoby,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która ukończyła 17 lat, ale nie ukończyła 18 lat </a:t>
            </a: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momencie popełnienia czynu, jeżeli popełniony czyn stanowi występek oraz stopień rozwoju sprawcy, jego właściwości i warunki osobiste za tym przemawiają.</a:t>
            </a:r>
          </a:p>
        </p:txBody>
      </p:sp>
      <p:pic>
        <p:nvPicPr>
          <p:cNvPr id="7" name="Grafika 6" descr="Mężczyzna z wypełnieniem pełnym">
            <a:extLst>
              <a:ext uri="{FF2B5EF4-FFF2-40B4-BE49-F238E27FC236}">
                <a16:creationId xmlns:a16="http://schemas.microsoft.com/office/drawing/2014/main" id="{DA5BF28B-BABD-4196-B256-99E20B5F7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4170" y="2609014"/>
            <a:ext cx="3053686" cy="30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Zadanie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A8555A-983B-45F5-BE2D-590A2A70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27" y="2483824"/>
            <a:ext cx="2463444" cy="267765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771788" y="2545852"/>
            <a:ext cx="642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Zapoznajcie się z treścią art. 6 ustawy z dnia 26 października 1982 r. o postępowaniu                w sprawach nieletnich. </a:t>
            </a:r>
          </a:p>
          <a:p>
            <a:pPr marL="342900" indent="-342900" algn="just">
              <a:buAutoNum type="arabicPeriod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wskażcie jakie środki wychowawcze i poprawcze sąd rodzinny może zastosować wobec nieletnich.</a:t>
            </a:r>
          </a:p>
        </p:txBody>
      </p:sp>
    </p:spTree>
    <p:extLst>
      <p:ext uri="{BB962C8B-B14F-4D97-AF65-F5344CB8AC3E}">
        <p14:creationId xmlns:p14="http://schemas.microsoft.com/office/powerpoint/2010/main" val="217783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Pytania z wypełnieniem pełnym">
            <a:extLst>
              <a:ext uri="{FF2B5EF4-FFF2-40B4-BE49-F238E27FC236}">
                <a16:creationId xmlns:a16="http://schemas.microsoft.com/office/drawing/2014/main" id="{5EAC105C-7204-4E8F-975E-C6791AADE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3607" y="3501643"/>
            <a:ext cx="2129065" cy="2129065"/>
          </a:xfrm>
          <a:prstGeom prst="rect">
            <a:avLst/>
          </a:prstGeom>
        </p:spPr>
      </p:pic>
      <p:sp>
        <p:nvSpPr>
          <p:cNvPr id="12" name="Google Shape;76;p2">
            <a:extLst>
              <a:ext uri="{FF2B5EF4-FFF2-40B4-BE49-F238E27FC236}">
                <a16:creationId xmlns:a16="http://schemas.microsoft.com/office/drawing/2014/main" id="{C3894ECE-AB19-4FB2-A816-BBF86A008448}"/>
              </a:ext>
            </a:extLst>
          </p:cNvPr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Zadanie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05E93C08-E1DB-4309-AA1C-BDA84CC093FD}"/>
              </a:ext>
            </a:extLst>
          </p:cNvPr>
          <p:cNvSpPr/>
          <p:nvPr/>
        </p:nvSpPr>
        <p:spPr>
          <a:xfrm>
            <a:off x="448485" y="2248362"/>
            <a:ext cx="6738079" cy="3238038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Janek i Paweł są uczniami 1 klasy liceum, mają 15 lat. Piątkowy wieczór spędzali w parku, gdy w pewnej chwili podeszło do nich dwóch policjantów, którzy po wylegitymowaniu chłopców zauważyli, że Janek dziwnie i niespokojnie się zachowuje. </a:t>
            </a:r>
          </a:p>
          <a:p>
            <a:pPr lvl="0" algn="just">
              <a:buSzPts val="2800"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Okazało się, że posiadał przy sobie woreczek                z marihuaną, który dał mu Paweł.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0AB883-C399-401D-BC28-AFEA6EA491F1}"/>
              </a:ext>
            </a:extLst>
          </p:cNvPr>
          <p:cNvSpPr txBox="1"/>
          <p:nvPr/>
        </p:nvSpPr>
        <p:spPr>
          <a:xfrm>
            <a:off x="8051692" y="2248362"/>
            <a:ext cx="2910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Zastanówcie się, jakie konsekwencje prawne grożą chłopcom?</a:t>
            </a:r>
          </a:p>
        </p:txBody>
      </p:sp>
    </p:spTree>
    <p:extLst>
      <p:ext uri="{BB962C8B-B14F-4D97-AF65-F5344CB8AC3E}">
        <p14:creationId xmlns:p14="http://schemas.microsoft.com/office/powerpoint/2010/main" val="2402992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6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0" y="5673225"/>
            <a:ext cx="121920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DZIĘKUJEMY ZA UWAGĘ I ZACHĘCAMY DO ŚLEDZENIA KOMUNIKATÓW!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72565E3-C45E-4E03-B551-13565A2F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6" y="3766054"/>
            <a:ext cx="1776261" cy="16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88;p26">
            <a:extLst>
              <a:ext uri="{FF2B5EF4-FFF2-40B4-BE49-F238E27FC236}">
                <a16:creationId xmlns:a16="http://schemas.microsoft.com/office/drawing/2014/main" id="{A0E1C910-0A44-453F-ADAA-723E95B1A070}"/>
              </a:ext>
            </a:extLst>
          </p:cNvPr>
          <p:cNvSpPr txBox="1"/>
          <p:nvPr/>
        </p:nvSpPr>
        <p:spPr>
          <a:xfrm>
            <a:off x="495299" y="1345798"/>
            <a:ext cx="113252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Zachęcamy do śledzenia profilu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Wydziału ds. Edukacji Prawnej Ministerstwa Sprawiedliwości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Facebooku: 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b="0" i="0" u="sng" strike="noStrike" cap="none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https://www.facebook.com/Edukacja-Prawna 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26088" y="1308409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Podział narkotyków</a:t>
            </a:r>
            <a:b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8B0B9BC-BD30-420F-B50A-2DD3A7F1FFCE}"/>
              </a:ext>
            </a:extLst>
          </p:cNvPr>
          <p:cNvSpPr txBox="1"/>
          <p:nvPr/>
        </p:nvSpPr>
        <p:spPr>
          <a:xfrm>
            <a:off x="1184108" y="2218900"/>
            <a:ext cx="9823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 względu na prawdopodobieństwo uzależnienia się od nich, </a:t>
            </a:r>
          </a:p>
          <a:p>
            <a:pPr algn="ctr"/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narkotyki dzielimy na:  </a:t>
            </a:r>
            <a:endParaRPr lang="pl-PL" sz="2400" dirty="0"/>
          </a:p>
        </p:txBody>
      </p:sp>
      <p:sp>
        <p:nvSpPr>
          <p:cNvPr id="14" name="Google Shape;217;p12">
            <a:extLst>
              <a:ext uri="{FF2B5EF4-FFF2-40B4-BE49-F238E27FC236}">
                <a16:creationId xmlns:a16="http://schemas.microsoft.com/office/drawing/2014/main" id="{0CCE76A6-D9FC-4300-B1C2-780AEDC5472F}"/>
              </a:ext>
            </a:extLst>
          </p:cNvPr>
          <p:cNvSpPr/>
          <p:nvPr/>
        </p:nvSpPr>
        <p:spPr>
          <a:xfrm>
            <a:off x="1725348" y="3808103"/>
            <a:ext cx="3112660" cy="162236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TWARDE</a:t>
            </a:r>
          </a:p>
        </p:txBody>
      </p:sp>
      <p:sp>
        <p:nvSpPr>
          <p:cNvPr id="15" name="Google Shape;217;p12">
            <a:extLst>
              <a:ext uri="{FF2B5EF4-FFF2-40B4-BE49-F238E27FC236}">
                <a16:creationId xmlns:a16="http://schemas.microsoft.com/office/drawing/2014/main" id="{33A620C5-3920-43A0-A53B-6DA4630EDEFD}"/>
              </a:ext>
            </a:extLst>
          </p:cNvPr>
          <p:cNvSpPr/>
          <p:nvPr/>
        </p:nvSpPr>
        <p:spPr>
          <a:xfrm>
            <a:off x="6566126" y="3808103"/>
            <a:ext cx="3112660" cy="162236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MIĘKKIE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78BD52-2A53-4B7E-929C-3BE5045C8644}"/>
              </a:ext>
            </a:extLst>
          </p:cNvPr>
          <p:cNvSpPr txBox="1"/>
          <p:nvPr/>
        </p:nvSpPr>
        <p:spPr>
          <a:xfrm>
            <a:off x="5264263" y="4388452"/>
            <a:ext cx="87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52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59338" y="1308409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Narkotyki twarde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218900"/>
            <a:ext cx="10548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Narkotyki twarde wywołują bardzo silne uzależnienie fizyczne. Należą do nich m.in.: </a:t>
            </a: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Nawet jednorazowe przyjęcie któregokolwiek z twardych narkotyków może powodować poważne konsekwencje zdrowotne, które mogą skończyć się śmiercią.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724462" y="3072093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AMFETAMINA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6096417" y="3072093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KOKAINA</a:t>
            </a:r>
          </a:p>
        </p:txBody>
      </p:sp>
      <p:sp>
        <p:nvSpPr>
          <p:cNvPr id="17" name="Google Shape;217;p12">
            <a:extLst>
              <a:ext uri="{FF2B5EF4-FFF2-40B4-BE49-F238E27FC236}">
                <a16:creationId xmlns:a16="http://schemas.microsoft.com/office/drawing/2014/main" id="{6E61C59F-DE61-43EC-9232-EF856B699337}"/>
              </a:ext>
            </a:extLst>
          </p:cNvPr>
          <p:cNvSpPr/>
          <p:nvPr/>
        </p:nvSpPr>
        <p:spPr>
          <a:xfrm>
            <a:off x="2724462" y="4246588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HEROINA</a:t>
            </a:r>
          </a:p>
        </p:txBody>
      </p:sp>
      <p:sp>
        <p:nvSpPr>
          <p:cNvPr id="18" name="Google Shape;217;p12">
            <a:extLst>
              <a:ext uri="{FF2B5EF4-FFF2-40B4-BE49-F238E27FC236}">
                <a16:creationId xmlns:a16="http://schemas.microsoft.com/office/drawing/2014/main" id="{45D3DE43-EFD4-473C-8C83-B75D8DE2485F}"/>
              </a:ext>
            </a:extLst>
          </p:cNvPr>
          <p:cNvSpPr/>
          <p:nvPr/>
        </p:nvSpPr>
        <p:spPr>
          <a:xfrm>
            <a:off x="6096417" y="4246588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MORFINA</a:t>
            </a:r>
          </a:p>
        </p:txBody>
      </p:sp>
    </p:spTree>
    <p:extLst>
      <p:ext uri="{BB962C8B-B14F-4D97-AF65-F5344CB8AC3E}">
        <p14:creationId xmlns:p14="http://schemas.microsoft.com/office/powerpoint/2010/main" val="112204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75964" y="133053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Narkotyki miękkie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218900"/>
            <a:ext cx="1086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Narkotyki miękkie mają mniejsze właściwości uzależniające od narkotyków twardych, jednak ich przyjęcie również niesie za sobą ryzyko wystąpienia bardzo poważnych konsekwencji zdrowotnych. Do narkotyków miękkich należą m.in.:</a:t>
            </a: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510444" y="3814461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MARIHUANA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6203918" y="3814461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LSD</a:t>
            </a:r>
          </a:p>
        </p:txBody>
      </p:sp>
      <p:sp>
        <p:nvSpPr>
          <p:cNvPr id="17" name="Google Shape;217;p12">
            <a:extLst>
              <a:ext uri="{FF2B5EF4-FFF2-40B4-BE49-F238E27FC236}">
                <a16:creationId xmlns:a16="http://schemas.microsoft.com/office/drawing/2014/main" id="{6E61C59F-DE61-43EC-9232-EF856B699337}"/>
              </a:ext>
            </a:extLst>
          </p:cNvPr>
          <p:cNvSpPr/>
          <p:nvPr/>
        </p:nvSpPr>
        <p:spPr>
          <a:xfrm>
            <a:off x="2510444" y="5062898"/>
            <a:ext cx="3049041" cy="97214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GRZYBY HALUCYNOGENNE</a:t>
            </a:r>
          </a:p>
        </p:txBody>
      </p:sp>
      <p:sp>
        <p:nvSpPr>
          <p:cNvPr id="18" name="Google Shape;217;p12">
            <a:extLst>
              <a:ext uri="{FF2B5EF4-FFF2-40B4-BE49-F238E27FC236}">
                <a16:creationId xmlns:a16="http://schemas.microsoft.com/office/drawing/2014/main" id="{45D3DE43-EFD4-473C-8C83-B75D8DE2485F}"/>
              </a:ext>
            </a:extLst>
          </p:cNvPr>
          <p:cNvSpPr/>
          <p:nvPr/>
        </p:nvSpPr>
        <p:spPr>
          <a:xfrm>
            <a:off x="6203919" y="5060270"/>
            <a:ext cx="3049040" cy="97214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ECSTASY</a:t>
            </a:r>
          </a:p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(MDMA)</a:t>
            </a:r>
          </a:p>
        </p:txBody>
      </p:sp>
    </p:spTree>
    <p:extLst>
      <p:ext uri="{BB962C8B-B14F-4D97-AF65-F5344CB8AC3E}">
        <p14:creationId xmlns:p14="http://schemas.microsoft.com/office/powerpoint/2010/main" val="7966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75964" y="133053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Inne substancje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094855"/>
            <a:ext cx="1086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Istnieją także inne substancje odurzające zagrażające życiu i zdrowiu. Należą do nich m.in.:</a:t>
            </a: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731075" y="2879655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KLEJ BUTAPREN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1056925" y="3994742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FARBY</a:t>
            </a:r>
          </a:p>
        </p:txBody>
      </p:sp>
      <p:sp>
        <p:nvSpPr>
          <p:cNvPr id="10" name="Google Shape;217;p12">
            <a:extLst>
              <a:ext uri="{FF2B5EF4-FFF2-40B4-BE49-F238E27FC236}">
                <a16:creationId xmlns:a16="http://schemas.microsoft.com/office/drawing/2014/main" id="{04AE1EFB-FF90-4B62-A336-1BC00C2A2419}"/>
              </a:ext>
            </a:extLst>
          </p:cNvPr>
          <p:cNvSpPr/>
          <p:nvPr/>
        </p:nvSpPr>
        <p:spPr>
          <a:xfrm>
            <a:off x="4637194" y="3994742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LAKIERY</a:t>
            </a:r>
          </a:p>
        </p:txBody>
      </p:sp>
      <p:sp>
        <p:nvSpPr>
          <p:cNvPr id="11" name="Google Shape;217;p12">
            <a:extLst>
              <a:ext uri="{FF2B5EF4-FFF2-40B4-BE49-F238E27FC236}">
                <a16:creationId xmlns:a16="http://schemas.microsoft.com/office/drawing/2014/main" id="{7EE8A1F9-79C8-4B9B-8161-D2FD448F5393}"/>
              </a:ext>
            </a:extLst>
          </p:cNvPr>
          <p:cNvSpPr/>
          <p:nvPr/>
        </p:nvSpPr>
        <p:spPr>
          <a:xfrm>
            <a:off x="8217463" y="3982749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ROZPUSZCZALNIKI</a:t>
            </a: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225CECDC-666C-476B-8EC0-823B349517A8}"/>
              </a:ext>
            </a:extLst>
          </p:cNvPr>
          <p:cNvSpPr/>
          <p:nvPr/>
        </p:nvSpPr>
        <p:spPr>
          <a:xfrm>
            <a:off x="6411884" y="2879655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 BUTAN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D55672-C2D6-4E26-9332-0F333000209A}"/>
              </a:ext>
            </a:extLst>
          </p:cNvPr>
          <p:cNvSpPr txBox="1"/>
          <p:nvPr/>
        </p:nvSpPr>
        <p:spPr>
          <a:xfrm>
            <a:off x="770020" y="5085843"/>
            <a:ext cx="1086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Należą do kategorii substancji wziewnych. Inhalowanie się nimi jest bardzo niebezpieczne, ponieważ istnieje cienka granica między dawką odurzającą, a dawką powodującą utratę przytomności, śpiączkę, a nawet śmierć.</a:t>
            </a:r>
          </a:p>
        </p:txBody>
      </p:sp>
    </p:spTree>
    <p:extLst>
      <p:ext uri="{BB962C8B-B14F-4D97-AF65-F5344CB8AC3E}">
        <p14:creationId xmlns:p14="http://schemas.microsoft.com/office/powerpoint/2010/main" val="162800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278919"/>
            <a:ext cx="9144000" cy="85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Na czym polega używanie narkotyków?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0182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9363C439-103A-4923-9B01-579AA8B9C933}"/>
              </a:ext>
            </a:extLst>
          </p:cNvPr>
          <p:cNvSpPr/>
          <p:nvPr/>
        </p:nvSpPr>
        <p:spPr>
          <a:xfrm>
            <a:off x="951416" y="2393479"/>
            <a:ext cx="4528453" cy="2580493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1200"/>
              </a:spcAft>
              <a:buSzPts val="2800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narkotyków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polega na wprowadzaniu ich do organizmu człowieka, niezależnie od drogi podania. Np. poprzez palenie, wdychanie, podawanie dożylne.</a:t>
            </a:r>
          </a:p>
        </p:txBody>
      </p:sp>
      <p:sp>
        <p:nvSpPr>
          <p:cNvPr id="9" name="Google Shape;217;p12">
            <a:extLst>
              <a:ext uri="{FF2B5EF4-FFF2-40B4-BE49-F238E27FC236}">
                <a16:creationId xmlns:a16="http://schemas.microsoft.com/office/drawing/2014/main" id="{CA06E723-0F51-42C2-95FE-5A263D01AFEB}"/>
              </a:ext>
            </a:extLst>
          </p:cNvPr>
          <p:cNvSpPr/>
          <p:nvPr/>
        </p:nvSpPr>
        <p:spPr>
          <a:xfrm>
            <a:off x="6394273" y="2393480"/>
            <a:ext cx="4528453" cy="260907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1200"/>
              </a:spcAft>
              <a:buSzPts val="2800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szkodliwe to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narkotyków powodujące szkody somatyczne (fizyczne) lub psychiczne, np. trudności                   z koncentracją, utratę zainteresowań, nietypowe zachowania.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446EF52-03DD-4188-8651-1ECD4B7A99DF}"/>
              </a:ext>
            </a:extLst>
          </p:cNvPr>
          <p:cNvSpPr txBox="1"/>
          <p:nvPr/>
        </p:nvSpPr>
        <p:spPr>
          <a:xfrm>
            <a:off x="6394273" y="5362731"/>
            <a:ext cx="483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2800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 :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30 i 31 ustawy z dnia 29 lipca 2005 r. o przeciwdziałaniu narkomanii.</a:t>
            </a:r>
          </a:p>
        </p:txBody>
      </p:sp>
      <p:pic>
        <p:nvPicPr>
          <p:cNvPr id="6" name="Grafika 5" descr="Palenie z wypełnieniem pełnym">
            <a:extLst>
              <a:ext uri="{FF2B5EF4-FFF2-40B4-BE49-F238E27FC236}">
                <a16:creationId xmlns:a16="http://schemas.microsoft.com/office/drawing/2014/main" id="{76A1C7EC-5846-4CAD-80E5-1D8B7D5FB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4039" y="5198198"/>
            <a:ext cx="914400" cy="914400"/>
          </a:xfrm>
          <a:prstGeom prst="rect">
            <a:avLst/>
          </a:prstGeom>
        </p:spPr>
      </p:pic>
      <p:pic>
        <p:nvPicPr>
          <p:cNvPr id="10" name="Grafika 9" descr="kaszel z wypełnieniem pełnym">
            <a:extLst>
              <a:ext uri="{FF2B5EF4-FFF2-40B4-BE49-F238E27FC236}">
                <a16:creationId xmlns:a16="http://schemas.microsoft.com/office/drawing/2014/main" id="{A8B60CC3-C43D-4B7D-B6D6-B227E824F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80207" y="5194644"/>
            <a:ext cx="914400" cy="914400"/>
          </a:xfrm>
          <a:prstGeom prst="rect">
            <a:avLst/>
          </a:prstGeom>
        </p:spPr>
      </p:pic>
      <p:pic>
        <p:nvPicPr>
          <p:cNvPr id="14" name="Grafika 13" descr="Zakraplacz z wypełnieniem pełnym">
            <a:extLst>
              <a:ext uri="{FF2B5EF4-FFF2-40B4-BE49-F238E27FC236}">
                <a16:creationId xmlns:a16="http://schemas.microsoft.com/office/drawing/2014/main" id="{AEA05850-01DF-4812-88FB-C3195DC7E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06375" y="5228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7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Zastanówcie się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A8555A-983B-45F5-BE2D-590A2A70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497" y="2631754"/>
            <a:ext cx="2259078" cy="24555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876924" y="2938611"/>
            <a:ext cx="6243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jest uzależnienie od narkotyków?        Czy to jest to samo co narkomania?</a:t>
            </a:r>
          </a:p>
          <a:p>
            <a:pPr marL="342900" indent="-342900" algn="just">
              <a:buAutoNum type="arabicPeriod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jest zagrożony uzależnieniem i kim jest osoba uzależniona?</a:t>
            </a:r>
          </a:p>
        </p:txBody>
      </p:sp>
    </p:spTree>
    <p:extLst>
      <p:ext uri="{BB962C8B-B14F-4D97-AF65-F5344CB8AC3E}">
        <p14:creationId xmlns:p14="http://schemas.microsoft.com/office/powerpoint/2010/main" val="158448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epły niebieski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2099</Words>
  <Application>Microsoft Office PowerPoint</Application>
  <PresentationFormat>Panoramiczny</PresentationFormat>
  <Paragraphs>258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Calibri</vt:lpstr>
      <vt:lpstr>Book Antiqua</vt:lpstr>
      <vt:lpstr>Arial</vt:lpstr>
      <vt:lpstr>Wingdings</vt:lpstr>
      <vt:lpstr>Times New Roman</vt:lpstr>
      <vt:lpstr>Office Theme</vt:lpstr>
      <vt:lpstr>Prezentacja programu PowerPoint</vt:lpstr>
      <vt:lpstr>Czego dowiesz się na dzisiejszej lekcji?</vt:lpstr>
      <vt:lpstr>Czym jest narkotyk?</vt:lpstr>
      <vt:lpstr>Podział narkotyków </vt:lpstr>
      <vt:lpstr>Narkotyki twarde</vt:lpstr>
      <vt:lpstr>Narkotyki miękkie</vt:lpstr>
      <vt:lpstr>Inne substancje</vt:lpstr>
      <vt:lpstr>Na czym polega używanie narkotyków?</vt:lpstr>
      <vt:lpstr> </vt:lpstr>
      <vt:lpstr>Prezentacja programu PowerPoint</vt:lpstr>
      <vt:lpstr>Czym jest narkomania?</vt:lpstr>
      <vt:lpstr>Kto jest zagrożony uzależnieniem?</vt:lpstr>
      <vt:lpstr>Kim jest osoba uzależniona?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Konsekwencje zażycia narkotyków  </vt:lpstr>
      <vt:lpstr>Konsekwencje zażycia narkotyków  </vt:lpstr>
      <vt:lpstr>Konsekwencje zażycia narkotyków  </vt:lpstr>
      <vt:lpstr>Konsekwencje zażycia narkotyków  </vt:lpstr>
      <vt:lpstr>Prezentacja programu PowerPoint</vt:lpstr>
      <vt:lpstr>Odpowiedzialność prawna</vt:lpstr>
      <vt:lpstr>Odpowiedzialność prawna</vt:lpstr>
      <vt:lpstr>Odpowiedzialność prawna</vt:lpstr>
      <vt:lpstr>Odpowiedzialność prawna</vt:lpstr>
      <vt:lpstr> </vt:lpstr>
      <vt:lpstr> </vt:lpstr>
      <vt:lpstr> </vt:lpstr>
      <vt:lpstr>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Narkotyki - ryzyko i odpowiedzialność</dc:title>
  <dc:creator>Iwona Ola</dc:creator>
  <cp:lastModifiedBy>admin</cp:lastModifiedBy>
  <cp:revision>133</cp:revision>
  <cp:lastPrinted>2022-01-17T11:12:04Z</cp:lastPrinted>
  <dcterms:modified xsi:type="dcterms:W3CDTF">2022-05-05T09:35:25Z</dcterms:modified>
</cp:coreProperties>
</file>