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B77A6A-0F0A-4E68-9A8C-B4DCD425A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5775ADA-3A11-4818-87C3-872DDA226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6F3EA2-0C60-4508-BD96-91F3F636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3F88F1-82A5-444E-BD30-1B53CA4A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A9C63B-0BF4-47FB-905E-74369A26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91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13CEEA-7154-42BE-89B6-B53560175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C0C521A-EDB9-4D5D-9FEA-C9322BE91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7949B9-0A39-42C9-9300-97E08234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70080F-E074-4C51-A80B-359334BD4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1E2F5AA-EBD0-4A36-801B-F75AFD4B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813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2FD15C9-6FAA-4692-9848-DDEF442AC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6E91CBE-E16A-48E2-B22E-D4E2A7565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F3429C-9087-4BCF-A68B-E74135B3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090532-9F1C-4FF3-A7F5-4A8F1636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7018C8-7DA3-433A-9279-91222366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45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B906B2-69FE-40AA-B795-AD8BCF21F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7C88B-A238-46AF-8C3B-4EA672A09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5941CD-32C3-4EDE-A40B-5E3D7176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88C5A8-F9A4-47EB-A71E-8009A6D5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B62D4A-EA99-4895-B404-5886EC80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52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51A279-FD25-487D-AF43-64008EAD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4D80D72-02BF-4D46-9451-A3DE5815C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B5E149-2464-4091-8C4E-FDEE0FD0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F5404C-CE19-4840-BB8D-96F59B3B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BA4730-F6A8-4EB4-88F0-8C5AEFA2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42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10BF0-F3B5-45C1-AD35-E6552D434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AD03EC-208D-4420-BCA6-315D24EAC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A9531A-821E-47FA-AC45-2F4126D09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41678EB-1324-4595-A9D5-EBB47DEA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CC4AD8-9ACB-43B0-A81F-49B43239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D38B13-E66E-4636-95E9-30B990F48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38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B6D69-7180-4C24-BB29-462FF5BB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0763FA-1690-46AA-B119-5D09BF168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DAA7C2-AF4F-4D76-8FE9-BFD6FA687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E5C1767-D900-4E77-8D93-432CC089E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294D6BF-60A7-4DAD-BF1B-8E978CA0F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095CB3B-C5C4-4F6B-83CA-DD0DF599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559308F-17D6-478D-9648-8C490134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D55F966-B98A-4F9E-B079-690142CAA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63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7A54A7-B551-4C58-A9FE-E7CDF60D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A867CED-2952-4D54-84AC-D078286A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9456CB6-55F6-404E-A39D-9E35CA19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F83DA1E-C3BF-4624-88BB-661AF384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87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BF4770E-3A91-4A91-8B94-84FE2846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8E9CA31-62C6-4B88-BC38-C1F4FDE3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C77D62-2607-499C-B674-D6FD87B1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6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1260B8-11C8-49D1-89C8-B7E75ACA6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A2D3A3-D5D5-443B-AF5E-3BC11BAD7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60153FD-402F-4BEF-B0FC-C0A0DC846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F78D14-E3F6-4E7C-8C79-4772CC2EE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F32EAFB-6E6E-4618-B6AD-EAFA4383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B97A75-E159-4668-8FCB-085398EB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428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6F22A4-02DF-49B2-8EAF-65B72C435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64F3BEC-FF7F-405D-895E-CA3A03B7B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342F868-C309-479D-8192-7471617DF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0F7091-4649-49C3-A7BE-466FCC59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89749-AD21-49EB-AC94-6E0E479A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C890EB3-C9C8-45FE-A85E-049CA472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9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4F9EEBE-31CE-4D64-8F2F-071EBB25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84D6331-3020-4EFF-8804-B9BFFC492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F48A42-D2D8-4DE3-A570-BE02348B7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37B1-D08C-43CB-8EC5-7744BFC7B354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B098CF-9869-4221-8623-E5123F9E1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998046-B1BC-4029-ABA2-1303EDFA5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8DCA-6D13-42E8-ADB6-09C6203BF3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9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kruszyniany.com.p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ndie, Taj Mahal, Agra, Grób, Temple">
            <a:extLst>
              <a:ext uri="{FF2B5EF4-FFF2-40B4-BE49-F238E27FC236}">
                <a16:creationId xmlns:a16="http://schemas.microsoft.com/office/drawing/2014/main" id="{2CB95154-0693-4FBE-8B44-D87F116A46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6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EB90F76-4F68-4599-9F16-10E2ADA2E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RELIGIE ŚWIATA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AADA4C6-D030-4F4A-BF26-0C77E25D9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Autofit/>
          </a:bodyPr>
          <a:lstStyle/>
          <a:p>
            <a:r>
              <a:rPr lang="pl-PL" sz="8000" b="1" dirty="0">
                <a:solidFill>
                  <a:srgbClr val="FFFFFF"/>
                </a:solidFill>
              </a:rPr>
              <a:t>ISLAM</a:t>
            </a:r>
          </a:p>
        </p:txBody>
      </p:sp>
    </p:spTree>
    <p:extLst>
      <p:ext uri="{BB962C8B-B14F-4D97-AF65-F5344CB8AC3E}">
        <p14:creationId xmlns:p14="http://schemas.microsoft.com/office/powerpoint/2010/main" val="2679347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Obraz zawierający zewnętrzne, budynek, droga, dom&#10;&#10;Opis wygenerowany automatycznie">
            <a:extLst>
              <a:ext uri="{FF2B5EF4-FFF2-40B4-BE49-F238E27FC236}">
                <a16:creationId xmlns:a16="http://schemas.microsoft.com/office/drawing/2014/main" id="{5C732430-663F-4DF1-948F-5E28DB8F25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8" r="-2" b="12014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Obraz zawierający zewnętrzne, trawa, zielony, budynek&#10;&#10;Opis wygenerowany automatycznie">
            <a:extLst>
              <a:ext uri="{FF2B5EF4-FFF2-40B4-BE49-F238E27FC236}">
                <a16:creationId xmlns:a16="http://schemas.microsoft.com/office/drawing/2014/main" id="{DBD38F91-02CB-4250-BC3D-D338250E8D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36" r="-2" b="1896"/>
          <a:stretch/>
        </p:blipFill>
        <p:spPr bwMode="auto">
          <a:xfrm>
            <a:off x="4883025" y="3493008"/>
            <a:ext cx="7308975" cy="4062798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8" name="Freeform: Shape 77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0" name="Freeform: Shape 79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0A2ECC42-BB98-4857-993A-68526A6EE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pPr algn="l"/>
            <a:r>
              <a:rPr lang="pl-PL" sz="5400"/>
              <a:t>TATARZY POLSCY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CD854B5-C6C0-48F3-BA0F-83F2CD9DA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912" y="4687367"/>
            <a:ext cx="4917948" cy="1335024"/>
          </a:xfrm>
        </p:spPr>
        <p:txBody>
          <a:bodyPr>
            <a:normAutofit/>
          </a:bodyPr>
          <a:lstStyle/>
          <a:p>
            <a:pPr algn="l"/>
            <a:r>
              <a:rPr lang="pl-PL" sz="1300"/>
              <a:t>Zabytkowe meczety w Kruszynianach i Bohonikach (województwo podlaskie) postawili Tatarzy, którzy zamieszkiwali w Polsce od XVII wieku, kiedy to król Jan III Sobieski nadał im tamtejsze ziemie w zamian za ich wojenne wsparcie. Potomkowie Tatarów do dziś zamieszkują tamte tereny, opiekują się meczetami i promują swoją kulturę wśród odwiedzających ich turystów. </a:t>
            </a:r>
          </a:p>
          <a:p>
            <a:pPr algn="l"/>
            <a:endParaRPr lang="pl-PL" sz="13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05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198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D53A2A4-E487-4D49-A6B5-015A906B66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71" r="-1" b="16670"/>
          <a:stretch/>
        </p:blipFill>
        <p:spPr bwMode="auto">
          <a:xfrm>
            <a:off x="4547937" y="-5"/>
            <a:ext cx="7644062" cy="36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F1E0666-0CBA-4FB8-AD70-CC9EF2B681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42" r="1" b="15007"/>
          <a:stretch/>
        </p:blipFill>
        <p:spPr bwMode="auto">
          <a:xfrm>
            <a:off x="4547938" y="3681409"/>
            <a:ext cx="7644062" cy="317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Rectangle 200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B111404-6EA4-4251-A7F8-9281C932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219"/>
            <a:ext cx="539591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Wszystkie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obrazy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pochodzą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ze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stron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domenach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publicznych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lub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z pixabay.com</a:t>
            </a:r>
            <a:b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1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2162A6E-0EA8-434E-83A7-6E19E4C04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902075"/>
            <a:ext cx="5395912" cy="1655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Wiecej</a:t>
            </a:r>
            <a:r>
              <a:rPr lang="pl-PL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informacji o Tatarach polskich znajdziecie na stronie:</a:t>
            </a:r>
          </a:p>
          <a:p>
            <a:r>
              <a:rPr lang="pl-PL" sz="2000">
                <a:hlinkClick r:id="rId4"/>
              </a:rPr>
              <a:t>https://www.kruszyniany.com.pl/</a:t>
            </a:r>
            <a:endParaRPr lang="en-US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153" name="Straight Connector 202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70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FDF194F-4E00-4385-97D6-15992AF2A8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03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3994DDB-BD51-4622-8366-CBD2806CD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Prorok Mahomet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BFAADE-3A8C-404E-81C4-9FB1EF852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pl-PL" sz="2000">
                <a:solidFill>
                  <a:srgbClr val="FFFFFF"/>
                </a:solidFill>
              </a:rPr>
              <a:t>Urodzony w Mekce (dzisiaj miejscowość w Arabii Saudyjskiej) prorok i założyciel islamu, żył w latach 570-632.</a:t>
            </a:r>
          </a:p>
          <a:p>
            <a:r>
              <a:rPr lang="pl-PL" sz="2000">
                <a:solidFill>
                  <a:srgbClr val="FFFFFF"/>
                </a:solidFill>
              </a:rPr>
              <a:t>W pobliżu Mekki, na górze Hira, Mahomet miał doznać pierwszych objawień, które zapoczątkowały jego misję.</a:t>
            </a:r>
          </a:p>
          <a:p>
            <a:r>
              <a:rPr lang="pl-PL" sz="2000">
                <a:solidFill>
                  <a:srgbClr val="FFFFFF"/>
                </a:solidFill>
              </a:rPr>
              <a:t>Objawienia przekazywał Mahometowi Archanioł Gabriel (arab. Dżibril) przez całe życie proroka.</a:t>
            </a:r>
          </a:p>
          <a:p>
            <a:r>
              <a:rPr lang="pl-PL" sz="2000">
                <a:solidFill>
                  <a:srgbClr val="FFFFFF"/>
                </a:solidFill>
              </a:rPr>
              <a:t>Religia głoszona przez Mahometa nie od razu zdobyła zwolenników. Z powodu prześladowań musiał uciekać z rodzinnej Mekki.</a:t>
            </a:r>
          </a:p>
          <a:p>
            <a:r>
              <a:rPr lang="pl-PL" sz="2000">
                <a:solidFill>
                  <a:srgbClr val="FFFFFF"/>
                </a:solidFill>
              </a:rPr>
              <a:t>Rok 622 – data ucieczki Mahometa z Mekki do Medyny, to moment, w którym zaczyna się kalendarz muzułmański.</a:t>
            </a:r>
          </a:p>
          <a:p>
            <a:endParaRPr lang="pl-PL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79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amadan, Islam, Pozdrowienia, Mubarak">
            <a:extLst>
              <a:ext uri="{FF2B5EF4-FFF2-40B4-BE49-F238E27FC236}">
                <a16:creationId xmlns:a16="http://schemas.microsoft.com/office/drawing/2014/main" id="{50A9B8B5-9494-4C92-AEDA-E22D56C0DF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27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B619BF6-AF88-4AF9-ABA7-D64461BA8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000000"/>
                </a:solidFill>
              </a:rPr>
              <a:t>PIĘĆ FILARÓW ISLAMU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50EDAF-BF55-4019-BC8F-D5A39FF63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 lnSpcReduction="10000"/>
          </a:bodyPr>
          <a:lstStyle/>
          <a:p>
            <a:r>
              <a:rPr lang="pl-PL" sz="1600" dirty="0">
                <a:solidFill>
                  <a:srgbClr val="000000"/>
                </a:solidFill>
              </a:rPr>
              <a:t>1</a:t>
            </a:r>
            <a:r>
              <a:rPr lang="pl-PL" sz="1600" b="1" u="sng" dirty="0">
                <a:solidFill>
                  <a:srgbClr val="000000"/>
                </a:solidFill>
              </a:rPr>
              <a:t>. Wyznanie wiary </a:t>
            </a:r>
            <a:r>
              <a:rPr lang="pl-PL" sz="1600" dirty="0">
                <a:solidFill>
                  <a:srgbClr val="000000"/>
                </a:solidFill>
              </a:rPr>
              <a:t>– oświadczenie o wierze w Allaha i jego proroka Mahometa.</a:t>
            </a:r>
          </a:p>
          <a:p>
            <a:r>
              <a:rPr lang="pl-PL" sz="1600" dirty="0">
                <a:solidFill>
                  <a:srgbClr val="000000"/>
                </a:solidFill>
              </a:rPr>
              <a:t>2. </a:t>
            </a:r>
            <a:r>
              <a:rPr lang="pl-PL" sz="1600" b="1" u="sng" dirty="0">
                <a:solidFill>
                  <a:srgbClr val="000000"/>
                </a:solidFill>
              </a:rPr>
              <a:t>Modlitwa</a:t>
            </a:r>
            <a:r>
              <a:rPr lang="pl-PL" sz="1600" dirty="0">
                <a:solidFill>
                  <a:srgbClr val="000000"/>
                </a:solidFill>
              </a:rPr>
              <a:t> – każdy muzułmanin powinien pięć razy dziennie modlić się z twarzą zwróconą w stronę Mekki. </a:t>
            </a:r>
          </a:p>
          <a:p>
            <a:r>
              <a:rPr lang="pl-PL" sz="1600" dirty="0">
                <a:solidFill>
                  <a:srgbClr val="000000"/>
                </a:solidFill>
              </a:rPr>
              <a:t>3</a:t>
            </a:r>
            <a:r>
              <a:rPr lang="pl-PL" sz="1600" b="1" u="sng" dirty="0">
                <a:solidFill>
                  <a:srgbClr val="000000"/>
                </a:solidFill>
              </a:rPr>
              <a:t>. Jałmużna </a:t>
            </a:r>
            <a:r>
              <a:rPr lang="pl-PL" sz="1600" dirty="0">
                <a:solidFill>
                  <a:srgbClr val="000000"/>
                </a:solidFill>
              </a:rPr>
              <a:t>- każdy muzułmanin powinien część swojego dochodu przekazać biednym i potrzebującym.</a:t>
            </a:r>
          </a:p>
          <a:p>
            <a:r>
              <a:rPr lang="pl-PL" sz="1600" dirty="0">
                <a:solidFill>
                  <a:srgbClr val="000000"/>
                </a:solidFill>
              </a:rPr>
              <a:t>4. </a:t>
            </a:r>
            <a:r>
              <a:rPr lang="pl-PL" sz="1600" b="1" u="sng" dirty="0">
                <a:solidFill>
                  <a:srgbClr val="000000"/>
                </a:solidFill>
              </a:rPr>
              <a:t>Post</a:t>
            </a:r>
            <a:r>
              <a:rPr lang="pl-PL" sz="1600" dirty="0">
                <a:solidFill>
                  <a:srgbClr val="000000"/>
                </a:solidFill>
              </a:rPr>
              <a:t> – 9 miesiąc roku muzułmańskiego (</a:t>
            </a:r>
            <a:r>
              <a:rPr lang="pl-PL" sz="1600" i="1" dirty="0">
                <a:solidFill>
                  <a:srgbClr val="000000"/>
                </a:solidFill>
              </a:rPr>
              <a:t>ramadan</a:t>
            </a:r>
            <a:r>
              <a:rPr lang="pl-PL" sz="1600" dirty="0">
                <a:solidFill>
                  <a:srgbClr val="000000"/>
                </a:solidFill>
              </a:rPr>
              <a:t>) – muzułmanie powinni powstrzymywać się od jedzenia i picia od wschodu do zachodu słońca.</a:t>
            </a:r>
          </a:p>
          <a:p>
            <a:r>
              <a:rPr lang="pl-PL" sz="1600" dirty="0">
                <a:solidFill>
                  <a:srgbClr val="000000"/>
                </a:solidFill>
              </a:rPr>
              <a:t>5. </a:t>
            </a:r>
            <a:r>
              <a:rPr lang="pl-PL" sz="1600" b="1" u="sng" dirty="0">
                <a:solidFill>
                  <a:srgbClr val="000000"/>
                </a:solidFill>
              </a:rPr>
              <a:t>Pielgrzymka do Mekk</a:t>
            </a:r>
            <a:r>
              <a:rPr lang="pl-PL" sz="1600" dirty="0">
                <a:solidFill>
                  <a:srgbClr val="000000"/>
                </a:solidFill>
              </a:rPr>
              <a:t>i – każdy muzułmanin powinien przynajmniej raz w życiu odbyć pielgrzymkę do Mekki.</a:t>
            </a:r>
          </a:p>
        </p:txBody>
      </p:sp>
    </p:spTree>
    <p:extLst>
      <p:ext uri="{BB962C8B-B14F-4D97-AF65-F5344CB8AC3E}">
        <p14:creationId xmlns:p14="http://schemas.microsoft.com/office/powerpoint/2010/main" val="284189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2" name="Rectangle 7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B9F5FF8-794A-43BA-B986-663F25B4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/>
              <a:t>KORAN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A017F5-EE23-466D-9D89-9957A2998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pl-PL" sz="2000"/>
              <a:t>KORAN to święta księga islamu.</a:t>
            </a:r>
          </a:p>
          <a:p>
            <a:r>
              <a:rPr lang="pl-PL" sz="2000"/>
              <a:t>Księga składa się ze 114 sur (rozdziałów), które podzielone są na aje (wersety).</a:t>
            </a:r>
          </a:p>
          <a:p>
            <a:r>
              <a:rPr lang="pl-PL" sz="2000"/>
              <a:t>Autorem treści Koranu, przekazanej Mahometowi przez Archanioła Gabriela, jest jedyny bóg islamu – Allah.</a:t>
            </a:r>
          </a:p>
          <a:p>
            <a:r>
              <a:rPr lang="pl-PL" sz="2000"/>
              <a:t>W wielu państwach muzułmańskich, Koran jest też jednym z najważniejszych źródeł prawa cywilnego.</a:t>
            </a:r>
          </a:p>
          <a:p>
            <a:r>
              <a:rPr lang="pl-PL" sz="2000"/>
              <a:t>Recytację Koranu praktykuje się w każdym muzułmańskim domu.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Koran, Quran, Islam, Książka, Tekst">
            <a:extLst>
              <a:ext uri="{FF2B5EF4-FFF2-40B4-BE49-F238E27FC236}">
                <a16:creationId xmlns:a16="http://schemas.microsoft.com/office/drawing/2014/main" id="{CA77CA15-72A3-4121-843A-51398B798D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9" r="790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25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510F3-3F9B-426A-8B8A-86C95BFD5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r>
              <a:rPr lang="pl-PL" sz="3800" dirty="0"/>
              <a:t>MEKKA – </a:t>
            </a:r>
            <a:br>
              <a:rPr lang="pl-PL" sz="3800" dirty="0"/>
            </a:br>
            <a:r>
              <a:rPr lang="pl-PL" sz="3800" dirty="0"/>
              <a:t>święte miejsce muzułmanów </a:t>
            </a:r>
            <a:br>
              <a:rPr lang="pl-PL" sz="3800" dirty="0"/>
            </a:br>
            <a:r>
              <a:rPr lang="pl-PL" sz="3800" dirty="0"/>
              <a:t>i największy meczet na świecie.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BF3F7AD-9126-4594-9275-89E069BE3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r>
              <a:rPr lang="pl-PL" sz="2000" dirty="0"/>
              <a:t>* Każdego roku pielgrzymuje tam kilka milionów wiernych z całego świata.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576191D-0675-4FFB-92F6-D56F70B8DF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2" r="17393" b="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604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DA00226-7483-4030-9A4D-AC87D755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1053711"/>
            <a:ext cx="5638994" cy="142444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SYMBOLE ISLAMU</a:t>
            </a:r>
          </a:p>
        </p:txBody>
      </p:sp>
      <p:pic>
        <p:nvPicPr>
          <p:cNvPr id="6146" name="Picture 2" descr="MUZUŁMANIN, CZYLI KTO?">
            <a:extLst>
              <a:ext uri="{FF2B5EF4-FFF2-40B4-BE49-F238E27FC236}">
                <a16:creationId xmlns:a16="http://schemas.microsoft.com/office/drawing/2014/main" id="{C227F96F-A291-475C-9C11-FE2F3E3EB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1" b="-1"/>
          <a:stretch/>
        </p:blipFill>
        <p:spPr bwMode="auto">
          <a:xfrm>
            <a:off x="947343" y="478232"/>
            <a:ext cx="2731815" cy="278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Znalezione obrazy dla zapytania szahada">
            <a:extLst>
              <a:ext uri="{FF2B5EF4-FFF2-40B4-BE49-F238E27FC236}">
                <a16:creationId xmlns:a16="http://schemas.microsoft.com/office/drawing/2014/main" id="{295E9C74-66C6-4F23-9DDC-335F62BB6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886" y="3608654"/>
            <a:ext cx="3662730" cy="275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Content Placeholder 6149">
            <a:extLst>
              <a:ext uri="{FF2B5EF4-FFF2-40B4-BE49-F238E27FC236}">
                <a16:creationId xmlns:a16="http://schemas.microsoft.com/office/drawing/2014/main" id="{B013688B-7918-4AFE-A5F5-E5F96526D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99889"/>
            <a:ext cx="5747187" cy="2987543"/>
          </a:xfrm>
        </p:spPr>
        <p:txBody>
          <a:bodyPr anchor="t">
            <a:normAutofit/>
          </a:bodyPr>
          <a:lstStyle/>
          <a:p>
            <a:r>
              <a:rPr lang="pl-PL" sz="2400" dirty="0">
                <a:solidFill>
                  <a:srgbClr val="FFFFFF"/>
                </a:solidFill>
              </a:rPr>
              <a:t>Najbardziej znanymi symbolami islamu są gwiazda i półksiężyc. Pojawiają się one również na flagach niektórych państw, np. Algierii, Libii, Tunezji, Turcji.</a:t>
            </a:r>
          </a:p>
          <a:p>
            <a:r>
              <a:rPr lang="pl-PL" sz="2400" dirty="0">
                <a:solidFill>
                  <a:srgbClr val="FFFFFF"/>
                </a:solidFill>
              </a:rPr>
              <a:t>Inny symbol to </a:t>
            </a:r>
            <a:r>
              <a:rPr lang="pl-PL" sz="2400" dirty="0" err="1">
                <a:solidFill>
                  <a:srgbClr val="FFFFFF"/>
                </a:solidFill>
              </a:rPr>
              <a:t>szahada</a:t>
            </a:r>
            <a:r>
              <a:rPr lang="pl-PL" sz="2400" dirty="0">
                <a:solidFill>
                  <a:srgbClr val="FFFFFF"/>
                </a:solidFill>
              </a:rPr>
              <a:t> – zapis wyznania wiary w języku arabskim. </a:t>
            </a:r>
            <a:r>
              <a:rPr lang="pl-PL" sz="2400" dirty="0" err="1">
                <a:solidFill>
                  <a:srgbClr val="FFFFFF"/>
                </a:solidFill>
              </a:rPr>
              <a:t>Szahada</a:t>
            </a:r>
            <a:r>
              <a:rPr lang="pl-PL" sz="2400" dirty="0">
                <a:solidFill>
                  <a:srgbClr val="FFFFFF"/>
                </a:solidFill>
              </a:rPr>
              <a:t> znajduje się na fladze Arabii Saudyjskiej.</a:t>
            </a: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4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ami, Minaret, Kopuła, Islam">
            <a:extLst>
              <a:ext uri="{FF2B5EF4-FFF2-40B4-BE49-F238E27FC236}">
                <a16:creationId xmlns:a16="http://schemas.microsoft.com/office/drawing/2014/main" id="{059CD9BA-7C2E-4759-9B7F-2191CB658D9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28" r="-2" b="3798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eczet, Abu Zabi, Podróży, Biały">
            <a:extLst>
              <a:ext uri="{FF2B5EF4-FFF2-40B4-BE49-F238E27FC236}">
                <a16:creationId xmlns:a16="http://schemas.microsoft.com/office/drawing/2014/main" id="{EBEA57DB-F631-42CD-891A-C096F8865A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30" r="-2" b="5804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43" name="Freeform: Shape 142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5" name="Freeform: Shape 144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AFF01E-6E7F-496F-AF70-DE44F10D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MECZETY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49" name="Rectangle 148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B61F65F6-DACE-4A88-A61E-8C9C4D2FC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2512611"/>
            <a:ext cx="4832803" cy="36643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 b="1" dirty="0"/>
              <a:t>MECZET </a:t>
            </a:r>
            <a:r>
              <a:rPr lang="en-US" sz="1700" b="1" dirty="0" err="1"/>
              <a:t>oznaczać</a:t>
            </a:r>
            <a:r>
              <a:rPr lang="en-US" sz="1700" b="1" dirty="0"/>
              <a:t> </a:t>
            </a:r>
            <a:r>
              <a:rPr lang="en-US" sz="1700" b="1" dirty="0" err="1"/>
              <a:t>może</a:t>
            </a:r>
            <a:r>
              <a:rPr lang="en-US" sz="1700" b="1" dirty="0"/>
              <a:t> </a:t>
            </a:r>
            <a:r>
              <a:rPr lang="en-US" sz="1700" b="1" dirty="0" err="1"/>
              <a:t>dowolny</a:t>
            </a:r>
            <a:r>
              <a:rPr lang="en-US" sz="1700" b="1" dirty="0"/>
              <a:t> </a:t>
            </a:r>
            <a:r>
              <a:rPr lang="en-US" sz="1700" b="1" dirty="0" err="1"/>
              <a:t>budynek</a:t>
            </a:r>
            <a:r>
              <a:rPr lang="en-US" sz="1700" b="1" dirty="0"/>
              <a:t>, w </a:t>
            </a:r>
            <a:r>
              <a:rPr lang="en-US" sz="1700" b="1" dirty="0" err="1"/>
              <a:t>którym</a:t>
            </a:r>
            <a:r>
              <a:rPr lang="en-US" sz="1700" b="1" dirty="0"/>
              <a:t> </a:t>
            </a:r>
            <a:r>
              <a:rPr lang="en-US" sz="1700" b="1" dirty="0" err="1"/>
              <a:t>muzułmanie</a:t>
            </a:r>
            <a:r>
              <a:rPr lang="en-US" sz="1700" b="1" dirty="0"/>
              <a:t> </a:t>
            </a:r>
            <a:r>
              <a:rPr lang="en-US" sz="1700" b="1" dirty="0" err="1"/>
              <a:t>oddają</a:t>
            </a:r>
            <a:r>
              <a:rPr lang="en-US" sz="1700" b="1" dirty="0"/>
              <a:t> </a:t>
            </a:r>
            <a:r>
              <a:rPr lang="en-US" sz="1700" b="1" dirty="0" err="1"/>
              <a:t>cześć</a:t>
            </a:r>
            <a:r>
              <a:rPr lang="en-US" sz="1700" b="1" dirty="0"/>
              <a:t> </a:t>
            </a:r>
            <a:r>
              <a:rPr lang="en-US" sz="1700" b="1" dirty="0" err="1"/>
              <a:t>Allahowi</a:t>
            </a:r>
            <a:r>
              <a:rPr lang="en-US" sz="1700" b="1" dirty="0"/>
              <a:t>. </a:t>
            </a:r>
            <a:r>
              <a:rPr lang="en-US" sz="1700" b="1" dirty="0" err="1"/>
              <a:t>Wiele</a:t>
            </a:r>
            <a:r>
              <a:rPr lang="en-US" sz="1700" b="1" dirty="0"/>
              <a:t> </a:t>
            </a:r>
            <a:r>
              <a:rPr lang="en-US" sz="1700" b="1" dirty="0" err="1"/>
              <a:t>meczetów</a:t>
            </a:r>
            <a:r>
              <a:rPr lang="en-US" sz="1700" b="1" dirty="0"/>
              <a:t> to </a:t>
            </a:r>
            <a:r>
              <a:rPr lang="en-US" sz="1700" b="1" dirty="0" err="1"/>
              <a:t>perły</a:t>
            </a:r>
            <a:r>
              <a:rPr lang="en-US" sz="1700" b="1" dirty="0"/>
              <a:t> </a:t>
            </a:r>
            <a:r>
              <a:rPr lang="en-US" sz="1700" b="1" dirty="0" err="1"/>
              <a:t>architektoniczne</a:t>
            </a:r>
            <a:r>
              <a:rPr lang="en-US" sz="1700" b="1" dirty="0"/>
              <a:t> o </a:t>
            </a:r>
            <a:r>
              <a:rPr lang="en-US" sz="1700" b="1" dirty="0" err="1"/>
              <a:t>charakterystycznych</a:t>
            </a:r>
            <a:r>
              <a:rPr lang="en-US" sz="1700" b="1" dirty="0"/>
              <a:t> </a:t>
            </a:r>
            <a:r>
              <a:rPr lang="en-US" sz="1700" b="1" dirty="0" err="1"/>
              <a:t>kopułach</a:t>
            </a:r>
            <a:r>
              <a:rPr lang="en-US" sz="1700" b="1" dirty="0"/>
              <a:t>, </a:t>
            </a:r>
            <a:r>
              <a:rPr lang="en-US" sz="1700" b="1" dirty="0" err="1"/>
              <a:t>otoczone</a:t>
            </a:r>
            <a:r>
              <a:rPr lang="en-US" sz="1700" b="1" dirty="0"/>
              <a:t> </a:t>
            </a:r>
            <a:r>
              <a:rPr lang="en-US" sz="1700" b="1" dirty="0" err="1"/>
              <a:t>minaretami</a:t>
            </a:r>
            <a:r>
              <a:rPr lang="en-US" sz="1700" b="1" dirty="0"/>
              <a:t>.</a:t>
            </a:r>
            <a:br>
              <a:rPr lang="en-US" sz="1700" b="1" dirty="0"/>
            </a:br>
            <a:endParaRPr lang="en-US" sz="1700" b="1" dirty="0"/>
          </a:p>
          <a:p>
            <a:r>
              <a:rPr lang="en-US" sz="1700" b="1" dirty="0"/>
              <a:t>MINARET to </a:t>
            </a:r>
            <a:r>
              <a:rPr lang="en-US" sz="1700" b="1" dirty="0" err="1"/>
              <a:t>smukła</a:t>
            </a:r>
            <a:r>
              <a:rPr lang="en-US" sz="1700" b="1" dirty="0"/>
              <a:t> </a:t>
            </a:r>
            <a:r>
              <a:rPr lang="en-US" sz="1700" b="1" dirty="0" err="1"/>
              <a:t>wieża</a:t>
            </a:r>
            <a:r>
              <a:rPr lang="en-US" sz="1700" b="1" dirty="0"/>
              <a:t>, z </a:t>
            </a:r>
            <a:r>
              <a:rPr lang="en-US" sz="1700" b="1" dirty="0" err="1"/>
              <a:t>której</a:t>
            </a:r>
            <a:r>
              <a:rPr lang="en-US" sz="1700" b="1" dirty="0"/>
              <a:t> muezzin, </a:t>
            </a:r>
            <a:r>
              <a:rPr lang="en-US" sz="1700" b="1" dirty="0" err="1"/>
              <a:t>zwracając</a:t>
            </a:r>
            <a:r>
              <a:rPr lang="en-US" sz="1700" b="1" dirty="0"/>
              <a:t> </a:t>
            </a:r>
            <a:r>
              <a:rPr lang="en-US" sz="1700" b="1" dirty="0" err="1"/>
              <a:t>się</a:t>
            </a:r>
            <a:r>
              <a:rPr lang="en-US" sz="1700" b="1" dirty="0"/>
              <a:t> w </a:t>
            </a:r>
            <a:r>
              <a:rPr lang="en-US" sz="1700" b="1" dirty="0" err="1"/>
              <a:t>cztery</a:t>
            </a:r>
            <a:r>
              <a:rPr lang="en-US" sz="1700" b="1" dirty="0"/>
              <a:t> </a:t>
            </a:r>
            <a:r>
              <a:rPr lang="en-US" sz="1700" b="1" dirty="0" err="1"/>
              <a:t>strony</a:t>
            </a:r>
            <a:r>
              <a:rPr lang="en-US" sz="1700" b="1" dirty="0"/>
              <a:t> </a:t>
            </a:r>
            <a:r>
              <a:rPr lang="en-US" sz="1700" b="1" dirty="0" err="1"/>
              <a:t>świata</a:t>
            </a:r>
            <a:r>
              <a:rPr lang="en-US" sz="1700" b="1" dirty="0"/>
              <a:t>, </a:t>
            </a:r>
            <a:r>
              <a:rPr lang="en-US" sz="1700" b="1" dirty="0" err="1"/>
              <a:t>pięć</a:t>
            </a:r>
            <a:r>
              <a:rPr lang="en-US" sz="1700" b="1" dirty="0"/>
              <a:t> </a:t>
            </a:r>
            <a:r>
              <a:rPr lang="en-US" sz="1700" b="1" dirty="0" err="1"/>
              <a:t>razy</a:t>
            </a:r>
            <a:r>
              <a:rPr lang="en-US" sz="1700" b="1" dirty="0"/>
              <a:t> </a:t>
            </a:r>
            <a:r>
              <a:rPr lang="en-US" sz="1700" b="1" dirty="0" err="1"/>
              <a:t>dziennie</a:t>
            </a:r>
            <a:r>
              <a:rPr lang="en-US" sz="1700" b="1" dirty="0"/>
              <a:t> </a:t>
            </a:r>
            <a:r>
              <a:rPr lang="en-US" sz="1700" b="1" dirty="0" err="1"/>
              <a:t>nawołuje</a:t>
            </a:r>
            <a:r>
              <a:rPr lang="en-US" sz="1700" b="1" dirty="0"/>
              <a:t> </a:t>
            </a:r>
            <a:r>
              <a:rPr lang="en-US" sz="1700" b="1" dirty="0" err="1"/>
              <a:t>muzułmanów</a:t>
            </a:r>
            <a:r>
              <a:rPr lang="en-US" sz="1700" b="1" dirty="0"/>
              <a:t> do </a:t>
            </a:r>
            <a:r>
              <a:rPr lang="en-US" sz="1700" b="1" dirty="0" err="1"/>
              <a:t>modlitwy</a:t>
            </a:r>
            <a:r>
              <a:rPr lang="en-US" sz="1700" b="1" dirty="0"/>
              <a:t>. </a:t>
            </a:r>
          </a:p>
          <a:p>
            <a:r>
              <a:rPr lang="en-US" sz="1700" b="1" dirty="0"/>
              <a:t>Muezzin </a:t>
            </a:r>
            <a:r>
              <a:rPr lang="en-US" sz="1700" b="1" dirty="0" err="1"/>
              <a:t>musi</a:t>
            </a:r>
            <a:r>
              <a:rPr lang="en-US" sz="1700" b="1" dirty="0"/>
              <a:t> </a:t>
            </a:r>
            <a:r>
              <a:rPr lang="en-US" sz="1700" b="1" dirty="0" err="1"/>
              <a:t>być</a:t>
            </a:r>
            <a:r>
              <a:rPr lang="en-US" sz="1700" b="1" dirty="0"/>
              <a:t> </a:t>
            </a:r>
            <a:r>
              <a:rPr lang="en-US" sz="1700" b="1" dirty="0" err="1"/>
              <a:t>człowiekiem</a:t>
            </a:r>
            <a:r>
              <a:rPr lang="en-US" sz="1700" b="1" dirty="0"/>
              <a:t> o </a:t>
            </a:r>
            <a:r>
              <a:rPr lang="en-US" sz="1700" b="1" dirty="0" err="1"/>
              <a:t>dobrej</a:t>
            </a:r>
            <a:r>
              <a:rPr lang="en-US" sz="1700" b="1" dirty="0"/>
              <a:t> </a:t>
            </a:r>
            <a:r>
              <a:rPr lang="en-US" sz="1700" b="1" dirty="0" err="1"/>
              <a:t>opinii</a:t>
            </a:r>
            <a:r>
              <a:rPr lang="en-US" sz="1700" b="1" dirty="0"/>
              <a:t> </a:t>
            </a:r>
            <a:r>
              <a:rPr lang="en-US" sz="1700" b="1" dirty="0" err="1"/>
              <a:t>i</a:t>
            </a:r>
            <a:r>
              <a:rPr lang="en-US" sz="1700" b="1" dirty="0"/>
              <a:t> </a:t>
            </a:r>
            <a:r>
              <a:rPr lang="en-US" sz="1700" b="1" dirty="0" err="1"/>
              <a:t>donośnym</a:t>
            </a:r>
            <a:r>
              <a:rPr lang="en-US" sz="1700" b="1" dirty="0"/>
              <a:t> </a:t>
            </a:r>
            <a:r>
              <a:rPr lang="en-US" sz="1700" b="1" dirty="0" err="1"/>
              <a:t>głosie</a:t>
            </a:r>
            <a:r>
              <a:rPr lang="en-US" sz="1700" b="1" dirty="0"/>
              <a:t>. </a:t>
            </a:r>
            <a:r>
              <a:rPr lang="en-US" sz="1700" b="1" dirty="0" err="1"/>
              <a:t>Współcześni</a:t>
            </a:r>
            <a:r>
              <a:rPr lang="en-US" sz="1700" b="1" dirty="0"/>
              <a:t> </a:t>
            </a:r>
            <a:r>
              <a:rPr lang="en-US" sz="1700" b="1" dirty="0" err="1"/>
              <a:t>muezzini</a:t>
            </a:r>
            <a:r>
              <a:rPr lang="en-US" sz="1700" b="1" dirty="0"/>
              <a:t> </a:t>
            </a:r>
            <a:r>
              <a:rPr lang="en-US" sz="1700" b="1" dirty="0" err="1"/>
              <a:t>korzystają</a:t>
            </a:r>
            <a:r>
              <a:rPr lang="en-US" sz="1700" b="1" dirty="0"/>
              <a:t> z </a:t>
            </a:r>
            <a:r>
              <a:rPr lang="en-US" sz="1700" b="1" dirty="0" err="1"/>
              <a:t>megafonów</a:t>
            </a:r>
            <a:r>
              <a:rPr lang="en-US" sz="1700" b="1" dirty="0"/>
              <a:t>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16165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lustracja">
            <a:extLst>
              <a:ext uri="{FF2B5EF4-FFF2-40B4-BE49-F238E27FC236}">
                <a16:creationId xmlns:a16="http://schemas.microsoft.com/office/drawing/2014/main" id="{5B2B0383-F56C-4708-966C-0AF464A998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6" r="9482" b="-2"/>
          <a:stretch/>
        </p:blipFill>
        <p:spPr bwMode="auto">
          <a:xfrm>
            <a:off x="3125968" y="2527222"/>
            <a:ext cx="3316388" cy="3316386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Obraz zawierający meczet, budynek, zewnętrzne, kościół&#10;&#10;Opis wygenerowany automatycznie">
            <a:extLst>
              <a:ext uri="{FF2B5EF4-FFF2-40B4-BE49-F238E27FC236}">
                <a16:creationId xmlns:a16="http://schemas.microsoft.com/office/drawing/2014/main" id="{F46A1A2D-3A7C-418D-B6A2-1771C0BA0F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7" r="3444" b="4"/>
          <a:stretch/>
        </p:blipFill>
        <p:spPr bwMode="auto">
          <a:xfrm>
            <a:off x="1" y="1"/>
            <a:ext cx="4443799" cy="3776782"/>
          </a:xfrm>
          <a:custGeom>
            <a:avLst/>
            <a:gdLst/>
            <a:ahLst/>
            <a:cxnLst/>
            <a:rect l="l" t="t" r="r" b="b"/>
            <a:pathLst>
              <a:path w="4443799" h="3776782">
                <a:moveTo>
                  <a:pt x="0" y="0"/>
                </a:moveTo>
                <a:lnTo>
                  <a:pt x="4164578" y="0"/>
                </a:lnTo>
                <a:lnTo>
                  <a:pt x="4238884" y="154250"/>
                </a:lnTo>
                <a:cubicBezTo>
                  <a:pt x="4370833" y="466214"/>
                  <a:pt x="4443799" y="809200"/>
                  <a:pt x="4443799" y="1169228"/>
                </a:cubicBezTo>
                <a:cubicBezTo>
                  <a:pt x="4443799" y="2609341"/>
                  <a:pt x="3276357" y="3776782"/>
                  <a:pt x="1836244" y="3776782"/>
                </a:cubicBezTo>
                <a:cubicBezTo>
                  <a:pt x="1206195" y="3776782"/>
                  <a:pt x="628337" y="3553326"/>
                  <a:pt x="177598" y="3181344"/>
                </a:cubicBezTo>
                <a:lnTo>
                  <a:pt x="0" y="3019932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Obraz zawierający zewnętrzne, budynek, siedzi, woda&#10;&#10;Opis wygenerowany automatycznie">
            <a:extLst>
              <a:ext uri="{FF2B5EF4-FFF2-40B4-BE49-F238E27FC236}">
                <a16:creationId xmlns:a16="http://schemas.microsoft.com/office/drawing/2014/main" id="{1B3DF951-4685-48B0-948A-1D7EC03DD1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4" r="5766" b="-4"/>
          <a:stretch/>
        </p:blipFill>
        <p:spPr bwMode="auto">
          <a:xfrm>
            <a:off x="20" y="3917273"/>
            <a:ext cx="3440566" cy="2950205"/>
          </a:xfrm>
          <a:custGeom>
            <a:avLst/>
            <a:gdLst/>
            <a:ahLst/>
            <a:cxnLst/>
            <a:rect l="l" t="t" r="r" b="b"/>
            <a:pathLst>
              <a:path w="3440586" h="2950205">
                <a:moveTo>
                  <a:pt x="1539166" y="0"/>
                </a:moveTo>
                <a:cubicBezTo>
                  <a:pt x="2589292" y="0"/>
                  <a:pt x="3440586" y="851294"/>
                  <a:pt x="3440586" y="1901419"/>
                </a:cubicBezTo>
                <a:cubicBezTo>
                  <a:pt x="3440586" y="2229583"/>
                  <a:pt x="3357452" y="2538330"/>
                  <a:pt x="3211095" y="2807749"/>
                </a:cubicBezTo>
                <a:lnTo>
                  <a:pt x="3124550" y="2950205"/>
                </a:lnTo>
                <a:lnTo>
                  <a:pt x="0" y="2950205"/>
                </a:lnTo>
                <a:lnTo>
                  <a:pt x="0" y="788141"/>
                </a:lnTo>
                <a:lnTo>
                  <a:pt x="71938" y="691940"/>
                </a:lnTo>
                <a:cubicBezTo>
                  <a:pt x="420687" y="269355"/>
                  <a:pt x="948471" y="0"/>
                  <a:pt x="1539166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DD257392-088E-4D55-B128-FFD59A895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D320691-A21E-4D1A-8AF8-9C10BE7F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267" y="802955"/>
            <a:ext cx="4333814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Najpiękniejsze meczety świata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5E6C8E-D985-4B96-A438-BB9DFFD05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4684" y="2421682"/>
            <a:ext cx="433346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Niektóre meczety są nie tylko miejscem modlitwy, ale też atrakcją turystyczną.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Na fotografiach: „Błękitny Meczet” w Turcji, „Meczet Proroka” w Medynie, meczet w Uzbekistanie.</a:t>
            </a:r>
          </a:p>
        </p:txBody>
      </p:sp>
    </p:spTree>
    <p:extLst>
      <p:ext uri="{BB962C8B-B14F-4D97-AF65-F5344CB8AC3E}">
        <p14:creationId xmlns:p14="http://schemas.microsoft.com/office/powerpoint/2010/main" val="333326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E436F93-268B-4C3A-A89D-AC230D005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1053711"/>
            <a:ext cx="5638994" cy="142444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Muzułmanie w Polsce</a:t>
            </a:r>
          </a:p>
        </p:txBody>
      </p:sp>
      <p:pic>
        <p:nvPicPr>
          <p:cNvPr id="4100" name="Picture 4" descr="Ilustracja">
            <a:extLst>
              <a:ext uri="{FF2B5EF4-FFF2-40B4-BE49-F238E27FC236}">
                <a16:creationId xmlns:a16="http://schemas.microsoft.com/office/drawing/2014/main" id="{884BD2CB-8AD2-4880-BC51-EE7FC4B95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4491" y="478232"/>
            <a:ext cx="1517519" cy="278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lustracja">
            <a:extLst>
              <a:ext uri="{FF2B5EF4-FFF2-40B4-BE49-F238E27FC236}">
                <a16:creationId xmlns:a16="http://schemas.microsoft.com/office/drawing/2014/main" id="{53AF9E8F-CF85-4C4E-A6BC-ECCC1B589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886" y="3648957"/>
            <a:ext cx="3662730" cy="267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17FE95-5D37-419C-A8A3-C714FEB10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99889"/>
            <a:ext cx="5747187" cy="298754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FFFFFF"/>
                </a:solidFill>
              </a:rPr>
              <a:t>Niemal w każdym dużym mieście w Polsce muzułmanie mają swoje ośrodki kulturalno-religijne. Górna fotografia przedstawia meczet w Gdańsku. Poniżej „Ośrodek Kultury Muzułmańskiej” w Warszawie.</a:t>
            </a: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09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565</Words>
  <Application>Microsoft Office PowerPoint</Application>
  <PresentationFormat>Panoramiczny</PresentationFormat>
  <Paragraphs>39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Calibri</vt:lpstr>
      <vt:lpstr>Calibri Light</vt:lpstr>
      <vt:lpstr>Motyw pakietu Office</vt:lpstr>
      <vt:lpstr>RELIGIE ŚWIATA</vt:lpstr>
      <vt:lpstr>Prorok Mahomet</vt:lpstr>
      <vt:lpstr>PIĘĆ FILARÓW ISLAMU</vt:lpstr>
      <vt:lpstr>KORAN</vt:lpstr>
      <vt:lpstr>MEKKA –  święte miejsce muzułmanów  i największy meczet na świecie.</vt:lpstr>
      <vt:lpstr>SYMBOLE ISLAMU</vt:lpstr>
      <vt:lpstr>MECZETY</vt:lpstr>
      <vt:lpstr>Najpiękniejsze meczety świata</vt:lpstr>
      <vt:lpstr>Muzułmanie w Polsce</vt:lpstr>
      <vt:lpstr>TATARZY POLSCY</vt:lpstr>
      <vt:lpstr>Wszystkie obrazy pochodzą ze stron o domenach publicznych lub z pixabay.com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RELIGIE ŚWIATA</dc:title>
  <dc:creator>Lidka</dc:creator>
  <cp:lastModifiedBy>Lidka</cp:lastModifiedBy>
  <cp:revision>3</cp:revision>
  <dcterms:created xsi:type="dcterms:W3CDTF">2020-04-04T18:17:52Z</dcterms:created>
  <dcterms:modified xsi:type="dcterms:W3CDTF">2020-04-06T08:27:40Z</dcterms:modified>
</cp:coreProperties>
</file>