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3" r:id="rId13"/>
    <p:sldId id="267" r:id="rId14"/>
    <p:sldId id="272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7D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EB2C43-F72A-40F4-BB21-1999DF9DBB8C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6CF9E2-8907-43C6-9C67-F693C91DD92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z/" TargetMode="External"/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Rozdelenie Európy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Pre 9. ročník ZŠ</a:t>
            </a:r>
          </a:p>
          <a:p>
            <a:r>
              <a:rPr lang="sk-SK" dirty="0" smtClean="0"/>
              <a:t>Tematický celok: „Svet po druhej svetovej vojne“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USA ponúkli hospodársku pomoc západnej Európe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aj ZSSR 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dvom krajinám zo sféry jeho vplyvu –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Československu a Poľsku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Marshallov</a:t>
            </a:r>
            <a:r>
              <a:rPr lang="sk-SK" dirty="0" smtClean="0"/>
              <a:t> plán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928926" y="4286256"/>
            <a:ext cx="3720890" cy="1477328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Hospodárska pomoc Európe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alebo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európskej obnovy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známy aj ako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Marshallov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plán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poskytli USA v rokoch 1948 – 1952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výške 13 miliárd dolárov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3300"/>
            <a:ext cx="2190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2143108" y="6211669"/>
            <a:ext cx="3114956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k-SK" b="1" dirty="0" err="1" smtClean="0"/>
              <a:t>George</a:t>
            </a:r>
            <a:r>
              <a:rPr lang="sk-SK" b="1" dirty="0" smtClean="0"/>
              <a:t> C. </a:t>
            </a:r>
            <a:r>
              <a:rPr lang="sk-SK" b="1" dirty="0" err="1" smtClean="0"/>
              <a:t>Marshall</a:t>
            </a:r>
            <a:r>
              <a:rPr lang="sk-SK" b="1" dirty="0" smtClean="0"/>
              <a:t> – tvorca</a:t>
            </a:r>
          </a:p>
          <a:p>
            <a:pPr algn="ctr"/>
            <a:r>
              <a:rPr lang="sk-SK" b="1" dirty="0" smtClean="0"/>
              <a:t>„</a:t>
            </a:r>
            <a:r>
              <a:rPr lang="sk-SK" b="1" dirty="0" err="1" smtClean="0"/>
              <a:t>Marshallovho</a:t>
            </a:r>
            <a:r>
              <a:rPr lang="sk-SK" b="1" dirty="0" smtClean="0"/>
              <a:t> plánu“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ZSSR odmietol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Marshallov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plán a zakázal ho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prijať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aj Československu a Poľsku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...Stalin sa obával, že by sa zvýšil vplyv západu, hlavne USA na východnú Európu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Iným dôvodom neprijatia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Marshallovho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plánu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podmienka podporovať súkromné podnikanie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ZSSR odmietol plán európskej obnovy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429264"/>
            <a:ext cx="17144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72008"/>
            <a:ext cx="18097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702"/>
            <a:ext cx="1571604" cy="7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357826"/>
            <a:ext cx="17811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357158" y="621508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Čsr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428860" y="621508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Poľsko 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786314" y="621508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ZSSR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71472" y="2285992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Svet sa po druhej svetovej vojne postupne začal deliť na dva znepriatelené tábory: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Demokratický západ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v záujmovej sfére USA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Komunistický východ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v záujmovej sfére ZSSR</a:t>
            </a:r>
          </a:p>
          <a:p>
            <a:pPr marL="514350" indent="-514350">
              <a:buNone/>
            </a:pPr>
            <a:endParaRPr lang="sk-SK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 Európy a sveta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57224" y="5786454"/>
            <a:ext cx="7300396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Začalo sa </a:t>
            </a:r>
            <a:r>
              <a:rPr lang="sk-SK" b="1" dirty="0" smtClean="0"/>
              <a:t>obdobie medzinárodného napätia medzi superveľmocami</a:t>
            </a:r>
          </a:p>
          <a:p>
            <a:pPr algn="ctr"/>
            <a:r>
              <a:rPr lang="sk-SK" b="1" dirty="0" smtClean="0"/>
              <a:t>USA a ZSSR </a:t>
            </a:r>
            <a:r>
              <a:rPr lang="sk-SK" dirty="0" smtClean="0"/>
              <a:t>známe aj pod pojmom </a:t>
            </a:r>
            <a:r>
              <a:rPr lang="sk-SK" b="1" dirty="0" smtClean="0"/>
              <a:t>STUDENÁ VOJNA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71868" y="6427113"/>
            <a:ext cx="1548822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1948 - 1989</a:t>
            </a:r>
            <a:endParaRPr lang="sk-SK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14612" y="4429132"/>
            <a:ext cx="3565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Vzniká nový svetový poriadok,</a:t>
            </a:r>
          </a:p>
          <a:p>
            <a:pPr algn="ctr"/>
            <a:r>
              <a:rPr lang="sk-SK" dirty="0" smtClean="0"/>
              <a:t>ktorý ovládajú SUPERVEĽMOCI</a:t>
            </a:r>
          </a:p>
          <a:p>
            <a:pPr algn="ctr"/>
            <a:r>
              <a:rPr lang="sk-SK" dirty="0" smtClean="0"/>
              <a:t>ZSSR a USA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643446"/>
            <a:ext cx="17144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572008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roku 1946 mal W.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Churchill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prejav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americkom meste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Fulton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kde po prvý raz použil pojem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„železná 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opona“,</a:t>
            </a:r>
            <a:r>
              <a:rPr lang="sk-SK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ktorá rozdelila Európu na demokratický západ a komunistický východ (východný blok; sovietsky blok)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Železná opona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38708"/>
            <a:ext cx="2047874" cy="19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071670" y="6488668"/>
            <a:ext cx="20778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Winston</a:t>
            </a:r>
            <a:r>
              <a:rPr lang="sk-SK" dirty="0" smtClean="0"/>
              <a:t> </a:t>
            </a:r>
            <a:r>
              <a:rPr lang="sk-SK" dirty="0" err="1" smtClean="0"/>
              <a:t>Churchill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4724400"/>
            <a:ext cx="2095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4714876" y="6211669"/>
            <a:ext cx="23439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Rozdelenie Európy</a:t>
            </a:r>
          </a:p>
          <a:p>
            <a:pPr algn="ctr"/>
            <a:r>
              <a:rPr lang="sk-SK" dirty="0" smtClean="0"/>
              <a:t>počas Studenej vojny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Západný a východný (sovietsky) blok </a:t>
            </a:r>
            <a:endParaRPr lang="en-US" dirty="0"/>
          </a:p>
        </p:txBody>
      </p:sp>
      <p:pic>
        <p:nvPicPr>
          <p:cNvPr id="5" name="Zástupný symbol obrázka 4" descr="sovietsky blo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47" r="3147"/>
          <a:stretch>
            <a:fillRect/>
          </a:stretch>
        </p:blipFill>
        <p:spPr>
          <a:xfrm rot="191539">
            <a:off x="714432" y="449364"/>
            <a:ext cx="7576589" cy="388139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Železná opona </a:t>
            </a:r>
            <a:r>
              <a:rPr lang="sk-SK" dirty="0" smtClean="0"/>
              <a:t>=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imaginárna hranica, ktorá rozdelila svet a Európu na dve časti =&gt; západný blok (pod USA) a východný blok (pod ZSSR)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14744" y="4000504"/>
            <a:ext cx="169309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Železná opona</a:t>
            </a:r>
            <a:endParaRPr lang="en-US" dirty="0"/>
          </a:p>
        </p:txBody>
      </p:sp>
      <p:cxnSp>
        <p:nvCxnSpPr>
          <p:cNvPr id="8" name="Rovná spojovacia šípka 7"/>
          <p:cNvCxnSpPr>
            <a:stCxn id="6" idx="0"/>
          </p:cNvCxnSpPr>
          <p:nvPr/>
        </p:nvCxnSpPr>
        <p:spPr>
          <a:xfrm rot="5400000" flipH="1" flipV="1">
            <a:off x="3959422" y="3387926"/>
            <a:ext cx="1214446" cy="10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 záštitou superveľmocí sa vytvorili vojenské zoskupenia: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Severoatlantický pakt – NATO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Varšavská zmluva 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Varšavská zmluva a NATO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64"/>
            <a:ext cx="20955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5429250"/>
            <a:ext cx="21431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143108" y="6211669"/>
            <a:ext cx="19399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Znak Varšavskej </a:t>
            </a:r>
          </a:p>
          <a:p>
            <a:pPr algn="ctr"/>
            <a:r>
              <a:rPr lang="sk-SK" dirty="0" smtClean="0"/>
              <a:t>zmluvy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00694" y="6488668"/>
            <a:ext cx="14686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Znak NATO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Okrem superveľmocí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(ZSSR a USA) čiže najvplyvnejších krajín sveta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opačnom póle stáli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koloniálne krajiny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sa len postupne zbavovali koloniálneho panstva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...týmto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krajinám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 zvyklo hovoriť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aj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krajiny „tretieho sveta“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Krajiny tretieho sveta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857224" y="4857760"/>
            <a:ext cx="753764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Termín krajiny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„tretieho sveta“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 použitý po prvý krát počas </a:t>
            </a:r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studenej</a:t>
            </a:r>
          </a:p>
          <a:p>
            <a:pPr algn="ctr"/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označovali sa  ním bývalé koloniálne krajiny, ktoré sa nepridali 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superveľmociam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Krajiny „tretieho sveta“ alebo rozvojové krajiny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2479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sk-SK" sz="2000" b="1" dirty="0" smtClean="0"/>
              <a:t>Krajiny „prvého sveta“ pod vedením USA sú modré; krajiny „druhého sveta“ pod vedením ZSSR sú červené a nakoniec krajiny „tretieho sveta“, ktoré sa nepridali ani na stranu USA a ZSSR sú zelené</a:t>
            </a:r>
            <a:endParaRPr lang="sk-SK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Dejepis pre 9. ročník nová učebnica + oba diely starej</a:t>
            </a:r>
          </a:p>
          <a:p>
            <a:r>
              <a:rPr lang="sk-SK" dirty="0" err="1" smtClean="0">
                <a:hlinkClick r:id="rId2"/>
              </a:rPr>
              <a:t>www.wikipedia.sk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www.wikipedia.cz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www.wikipedia.com</a:t>
            </a:r>
            <a:endParaRPr lang="sk-SK" dirty="0" smtClean="0"/>
          </a:p>
          <a:p>
            <a:endParaRPr lang="sk-SK" smtClean="0"/>
          </a:p>
          <a:p>
            <a:pPr>
              <a:buNone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Raymond</a:t>
            </a:r>
            <a:r>
              <a:rPr lang="sk-SK" dirty="0" smtClean="0"/>
              <a:t> </a:t>
            </a:r>
            <a:r>
              <a:rPr lang="sk-SK" dirty="0" err="1" smtClean="0"/>
              <a:t>Aaron</a:t>
            </a:r>
            <a:endParaRPr lang="en-US" dirty="0"/>
          </a:p>
        </p:txBody>
      </p:sp>
      <p:pic>
        <p:nvPicPr>
          <p:cNvPr id="5" name="Zástupný symbol obrázka 4" descr="aar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68" b="7668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„Mier nemožný, vojna nemysliteľná“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1945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konečne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zavládol mier, ale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svet a hlavne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Európa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sa nachádzali v neutešenej situácii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obrovské hospodárske škody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utrpela väčšina štátov...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Konečne mier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05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5076825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143240" y="5380672"/>
            <a:ext cx="287450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Obnoviť normálny život</a:t>
            </a:r>
          </a:p>
          <a:p>
            <a:pPr algn="ctr"/>
            <a:r>
              <a:rPr lang="sk-SK" b="1" dirty="0" smtClean="0"/>
              <a:t>po druhej svetovej vojne</a:t>
            </a:r>
          </a:p>
          <a:p>
            <a:pPr algn="ctr"/>
            <a:r>
              <a:rPr lang="sk-SK" b="1" dirty="0" smtClean="0"/>
              <a:t>nebolo vôbec ľahké</a:t>
            </a:r>
            <a:r>
              <a:rPr lang="sk-SK" dirty="0" smtClean="0"/>
              <a:t>, bola </a:t>
            </a:r>
          </a:p>
          <a:p>
            <a:pPr algn="ctr"/>
            <a:r>
              <a:rPr lang="sk-SK" dirty="0" smtClean="0"/>
              <a:t>to však jedna z hlavých</a:t>
            </a:r>
          </a:p>
          <a:p>
            <a:pPr algn="ctr"/>
            <a:r>
              <a:rPr lang="sk-SK" dirty="0" smtClean="0"/>
              <a:t>úloh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428992" y="4000504"/>
            <a:ext cx="2191626" cy="646331"/>
          </a:xfrm>
          <a:prstGeom prst="rect">
            <a:avLst/>
          </a:prstGeom>
          <a:solidFill>
            <a:srgbClr val="37D4E9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Z miest často ostali </a:t>
            </a:r>
          </a:p>
          <a:p>
            <a:pPr algn="ctr"/>
            <a:r>
              <a:rPr lang="sk-SK" dirty="0" smtClean="0"/>
              <a:t>iba ruiny</a:t>
            </a:r>
            <a:endParaRPr lang="sk-SK" dirty="0"/>
          </a:p>
        </p:txBody>
      </p:sp>
      <p:cxnSp>
        <p:nvCxnSpPr>
          <p:cNvPr id="9" name="Rovná spojovacia šípka 8"/>
          <p:cNvCxnSpPr>
            <a:stCxn id="7" idx="1"/>
            <a:endCxn id="1026" idx="0"/>
          </p:cNvCxnSpPr>
          <p:nvPr/>
        </p:nvCxnSpPr>
        <p:spPr>
          <a:xfrm rot="10800000" flipV="1">
            <a:off x="1304926" y="4323670"/>
            <a:ext cx="2124067" cy="781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>
            <a:stCxn id="7" idx="3"/>
            <a:endCxn id="1027" idx="0"/>
          </p:cNvCxnSpPr>
          <p:nvPr/>
        </p:nvCxnSpPr>
        <p:spPr>
          <a:xfrm>
            <a:off x="5620618" y="4323670"/>
            <a:ext cx="2242270" cy="753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Budúcim vojnovým konfliktom mala zabrániť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nová svetová inštitúcia –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Organizácia spojených národov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vznikla 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októbri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1945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sídlo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mala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New Yorku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OSN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6225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714612" y="0"/>
            <a:ext cx="4129657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Vlajka Organizácie spojených národov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285984" y="4286256"/>
            <a:ext cx="550823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Aj napriek vzniku </a:t>
            </a:r>
            <a:r>
              <a:rPr lang="sk-SK" u="sng" dirty="0" smtClean="0"/>
              <a:t>Organizácie spojených národov</a:t>
            </a:r>
          </a:p>
          <a:p>
            <a:pPr algn="ctr"/>
            <a:r>
              <a:rPr lang="sk-SK" dirty="0" smtClean="0"/>
              <a:t>sa Európa a svet paradoxne začal deliť na dva veľké</a:t>
            </a:r>
          </a:p>
          <a:p>
            <a:pPr algn="ctr"/>
            <a:r>
              <a:rPr lang="sk-SK" dirty="0" smtClean="0"/>
              <a:t>nepriateľské tábory ovládané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SUPERVEĽMOCAMI (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ZSSR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osn 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004" y="428604"/>
            <a:ext cx="2566996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 vplyv ZSSR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dostali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tie štáty, ktoré oslobodila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alebo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obsadila červená armáda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Stalin podporoval tamojšie komunistické strany a tak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niekdajšie satelity nacistického Nemecka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stali vazalskými štátmi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(satelitmi)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ZSSR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Rastie vplyv ZSSR 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48225"/>
            <a:ext cx="27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786050" y="6488668"/>
            <a:ext cx="30412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Červená armáda - uniformy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0" y="4752975"/>
            <a:ext cx="2095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3929058" y="4786322"/>
            <a:ext cx="30828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Mapa východného alebo</a:t>
            </a:r>
          </a:p>
          <a:p>
            <a:pPr algn="ctr"/>
            <a:r>
              <a:rPr lang="sk-SK" b="1" dirty="0" smtClean="0"/>
              <a:t>sovietskeho bloku </a:t>
            </a:r>
            <a:r>
              <a:rPr lang="sk-SK" dirty="0" smtClean="0"/>
              <a:t>v rokoch</a:t>
            </a:r>
          </a:p>
          <a:p>
            <a:pPr algn="ctr"/>
            <a:r>
              <a:rPr lang="sk-SK" dirty="0" smtClean="0"/>
              <a:t>1948 - 1989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štátoch, ktoré oslobodila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či obsadila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červená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armáda začal Stalin podporovať tamojšie komunistické strany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aby ich dostal plne pod svoju kontrolu =&gt;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stali sa satelitmi ZSSR a zároveň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akýmisi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„nárazníkmi“ voči západnej Európe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americkými vojskám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ZSSR podporuje komunistické strany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071670" y="6211669"/>
            <a:ext cx="39581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Kosák a kladivo – jeden so symbolov</a:t>
            </a:r>
          </a:p>
          <a:p>
            <a:pPr algn="ctr"/>
            <a:r>
              <a:rPr lang="sk-SK" dirty="0" smtClean="0"/>
              <a:t>komunizmu 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4786322"/>
            <a:ext cx="219075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4500562" y="4786322"/>
            <a:ext cx="24272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Stalin – diktátor ZSSR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928926" y="550070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Čo symbolizovali kosák a kladivo?</a:t>
            </a:r>
            <a:endParaRPr lang="en-US" dirty="0"/>
          </a:p>
        </p:txBody>
      </p:sp>
      <p:pic>
        <p:nvPicPr>
          <p:cNvPr id="9" name="Obrázok 8" descr="ota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5143512"/>
            <a:ext cx="414334" cy="6648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 skončení druhej svetovej vojny bol ZSSR v troskách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hospodárstvo nefungovalo 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stratil cca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miliónov ľudských životov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Milióny ľudí trpelo biedou, ba dokonca mnohí nemali ani strechu nad hlavou alebo žili v provizórnych príbytkoch...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Ekonomika ZSSR po druhej svetovej vojne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29132"/>
            <a:ext cx="32146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357422" y="6488668"/>
            <a:ext cx="3565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Zemľanka – provizórny príbytok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714480" y="4857760"/>
            <a:ext cx="3103734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ZSSR sa stal po druhej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svetovej vojne obávanou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veľmocou...svoj rešpekt 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vybudoval na sile zbran</a:t>
            </a:r>
            <a:r>
              <a:rPr lang="sk-SK" dirty="0" smtClean="0"/>
              <a:t>í...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1714480" cy="95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Sovietsky diktátor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Stalin začal kampaň, ktorá šírila nenávisť proti západným štátom, hlavne USA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obával sa, že by do ZSSR mohol preniknúť vplyv demokracie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kde si ľudia slobodne vyjadrovali svoje názory a boli rešpektované občianske a ľudské práva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Diktátor Stalin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71736" y="6211669"/>
            <a:ext cx="40639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 ZSSR bol </a:t>
            </a:r>
            <a:r>
              <a:rPr lang="sk-SK" dirty="0" err="1" smtClean="0"/>
              <a:t>zavedený„kult</a:t>
            </a:r>
            <a:r>
              <a:rPr lang="sk-SK" dirty="0" smtClean="0"/>
              <a:t> osobnosti“</a:t>
            </a:r>
          </a:p>
          <a:p>
            <a:pPr algn="ctr"/>
            <a:r>
              <a:rPr lang="sk-SK" dirty="0" smtClean="0"/>
              <a:t>J. V. Stalina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USA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počas druhej svetovej vojny hospodársky, ale aj politicky zosilneli =&gt;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vlastnili 50% svetového bohatstva 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USA sa obávali šírenia komunizmu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vo svete a najmä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Európe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hľadali spôsob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ako účinne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pomôcť európskemu hospodárstvu 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Hospodárstvo USA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928662" y="5500702"/>
            <a:ext cx="1069524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UNRRA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143372" y="5429264"/>
            <a:ext cx="192232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Marshallov</a:t>
            </a:r>
            <a:r>
              <a:rPr lang="sk-SK" b="1" dirty="0" smtClean="0"/>
              <a:t> plán</a:t>
            </a:r>
            <a:endParaRPr lang="sk-SK" b="1" dirty="0"/>
          </a:p>
        </p:txBody>
      </p:sp>
      <p:cxnSp>
        <p:nvCxnSpPr>
          <p:cNvPr id="7" name="Rovná spojovacia šípka 6"/>
          <p:cNvCxnSpPr>
            <a:endCxn id="4" idx="0"/>
          </p:cNvCxnSpPr>
          <p:nvPr/>
        </p:nvCxnSpPr>
        <p:spPr>
          <a:xfrm rot="10800000" flipV="1">
            <a:off x="1463424" y="4714884"/>
            <a:ext cx="139406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>
            <a:endCxn id="5" idx="0"/>
          </p:cNvCxnSpPr>
          <p:nvPr/>
        </p:nvCxnSpPr>
        <p:spPr>
          <a:xfrm>
            <a:off x="2857488" y="4714884"/>
            <a:ext cx="2247045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42918"/>
            <a:ext cx="22859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h. t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4705350"/>
            <a:ext cx="2124075" cy="2152650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357818" y="6211669"/>
            <a:ext cx="17091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H. </a:t>
            </a:r>
            <a:r>
              <a:rPr lang="sk-SK" dirty="0" err="1" smtClean="0"/>
              <a:t>Trumann</a:t>
            </a:r>
            <a:r>
              <a:rPr lang="sk-SK" dirty="0" smtClean="0"/>
              <a:t>;</a:t>
            </a:r>
          </a:p>
          <a:p>
            <a:pPr algn="ctr"/>
            <a:r>
              <a:rPr lang="sk-SK" dirty="0" smtClean="0"/>
              <a:t>prezident USA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 Bernolák</Template>
  <TotalTime>1330</TotalTime>
  <Words>816</Words>
  <Application>Microsoft Office PowerPoint</Application>
  <PresentationFormat>Předvádění na obrazovce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Tvrdý obal</vt:lpstr>
      <vt:lpstr>Rozdelenie Európy</vt:lpstr>
      <vt:lpstr>Raymond Aaron</vt:lpstr>
      <vt:lpstr>Konečne mier</vt:lpstr>
      <vt:lpstr>Vznik OSN</vt:lpstr>
      <vt:lpstr>Rastie vplyv ZSSR </vt:lpstr>
      <vt:lpstr>ZSSR podporuje komunistické strany</vt:lpstr>
      <vt:lpstr>Ekonomika ZSSR po druhej svetovej vojne</vt:lpstr>
      <vt:lpstr>Diktátor Stalin</vt:lpstr>
      <vt:lpstr>Hospodárstvo USA </vt:lpstr>
      <vt:lpstr>Marshallov plán</vt:lpstr>
      <vt:lpstr>ZSSR odmietol plán európskej obnovy</vt:lpstr>
      <vt:lpstr>Rozdelenie Európy a sveta</vt:lpstr>
      <vt:lpstr>Železná opona </vt:lpstr>
      <vt:lpstr>Západný a východný (sovietsky) blok </vt:lpstr>
      <vt:lpstr>Varšavská zmluva a NATO</vt:lpstr>
      <vt:lpstr>Krajiny tretieho sveta</vt:lpstr>
      <vt:lpstr>Krajiny „tretieho sveta“ alebo rozvojové krajiny</vt:lpstr>
      <vt:lpstr>Použitá 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Rozdelenie Európy</dc:title>
  <dc:creator>Valued Acer Customer</dc:creator>
  <cp:lastModifiedBy>marek</cp:lastModifiedBy>
  <cp:revision>123</cp:revision>
  <dcterms:created xsi:type="dcterms:W3CDTF">2013-03-16T08:01:05Z</dcterms:created>
  <dcterms:modified xsi:type="dcterms:W3CDTF">2020-04-15T08:57:09Z</dcterms:modified>
</cp:coreProperties>
</file>