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599" autoAdjust="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9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A0AC75-6EC7-40DD-A5A4-07F2224D22DA}" type="datetimeFigureOut">
              <a:rPr lang="pl-PL" smtClean="0"/>
              <a:pPr/>
              <a:t>2020-03-29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8F737B-7FFD-46B3-B6FC-B0709B7612A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559899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F737B-7FFD-46B3-B6FC-B0709B7612A2}" type="slidenum">
              <a:rPr lang="pl-PL" smtClean="0"/>
              <a:pPr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886366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2020-03-29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967108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2020-03-29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635718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2020-03-29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528344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2020-03-29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859049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2020-03-29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432901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2020-03-29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359057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2020-03-29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314760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2020-03-29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375857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2020-03-29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610450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2020-03-29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083041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2020-03-29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758049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7FA3B-C404-4317-B0BC-953931111309}" type="datetimeFigureOut">
              <a:rPr lang="pl-PL" smtClean="0"/>
              <a:pPr/>
              <a:t>2020-03-29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077480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6" name="Picture 2" descr="Znalezione obrazy dla zapytania: kolorowe warzywa i owoc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43408"/>
            <a:ext cx="9144000" cy="7119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827584" y="2962156"/>
            <a:ext cx="61926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ZDROWE</a:t>
            </a:r>
            <a:r>
              <a:rPr lang="pl-PL" sz="8000" b="1" dirty="0" smtClean="0"/>
              <a:t> </a:t>
            </a:r>
            <a:r>
              <a:rPr lang="pl-PL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ODŻYWIANIE</a:t>
            </a:r>
            <a:endParaRPr lang="pl-PL" sz="8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163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rostokąt 3"/>
          <p:cNvSpPr/>
          <p:nvPr/>
        </p:nvSpPr>
        <p:spPr>
          <a:xfrm>
            <a:off x="3059832" y="1700808"/>
            <a:ext cx="327083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400" dirty="0"/>
              <a:t>Witamina K</a:t>
            </a:r>
          </a:p>
        </p:txBody>
      </p:sp>
      <p:sp>
        <p:nvSpPr>
          <p:cNvPr id="5" name="Prostokąt 4"/>
          <p:cNvSpPr/>
          <p:nvPr/>
        </p:nvSpPr>
        <p:spPr>
          <a:xfrm>
            <a:off x="2286000" y="3105835"/>
            <a:ext cx="50223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dirty="0"/>
              <a:t>Witamina K odpowiada za prawidłową krzepliwość krwi</a:t>
            </a:r>
          </a:p>
        </p:txBody>
      </p:sp>
    </p:spTree>
    <p:extLst>
      <p:ext uri="{BB962C8B-B14F-4D97-AF65-F5344CB8AC3E}">
        <p14:creationId xmlns:p14="http://schemas.microsoft.com/office/powerpoint/2010/main" xmlns="" val="206685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rostokąt 3"/>
          <p:cNvSpPr/>
          <p:nvPr/>
        </p:nvSpPr>
        <p:spPr>
          <a:xfrm>
            <a:off x="2267744" y="1556792"/>
            <a:ext cx="470269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4400" dirty="0"/>
              <a:t>Witaminy z Grupy B</a:t>
            </a:r>
          </a:p>
        </p:txBody>
      </p:sp>
      <p:sp>
        <p:nvSpPr>
          <p:cNvPr id="5" name="Prostokąt 4"/>
          <p:cNvSpPr/>
          <p:nvPr/>
        </p:nvSpPr>
        <p:spPr>
          <a:xfrm>
            <a:off x="1907704" y="2413338"/>
            <a:ext cx="604867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/>
              <a:t>Są to witaminy : B1, B2, B3 ,B5, B6, B7, B12.</a:t>
            </a:r>
          </a:p>
          <a:p>
            <a:r>
              <a:rPr lang="pl-PL" sz="2400" dirty="0"/>
              <a:t>Wpływają w zasadniczy sposób na ogólne zdrowie organizmu.</a:t>
            </a:r>
          </a:p>
          <a:p>
            <a:r>
              <a:rPr lang="pl-PL" sz="2400" dirty="0"/>
              <a:t>Niedobory witamin tej grupy prowadzą przede wszystkim do zaburzeń</a:t>
            </a:r>
          </a:p>
          <a:p>
            <a:r>
              <a:rPr lang="pl-PL" sz="2400" dirty="0"/>
              <a:t>działania układu nerwowego czy samopoczucia.</a:t>
            </a:r>
          </a:p>
        </p:txBody>
      </p:sp>
    </p:spTree>
    <p:extLst>
      <p:ext uri="{BB962C8B-B14F-4D97-AF65-F5344CB8AC3E}">
        <p14:creationId xmlns:p14="http://schemas.microsoft.com/office/powerpoint/2010/main" xmlns="" val="176769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3132"/>
            <a:ext cx="917823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rostokąt 3"/>
          <p:cNvSpPr/>
          <p:nvPr/>
        </p:nvSpPr>
        <p:spPr>
          <a:xfrm>
            <a:off x="2411760" y="1715956"/>
            <a:ext cx="466954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4400" dirty="0"/>
              <a:t>Składniki mineralne</a:t>
            </a:r>
          </a:p>
        </p:txBody>
      </p:sp>
      <p:sp>
        <p:nvSpPr>
          <p:cNvPr id="5" name="Prostokąt 4"/>
          <p:cNvSpPr/>
          <p:nvPr/>
        </p:nvSpPr>
        <p:spPr>
          <a:xfrm>
            <a:off x="2286000" y="2828836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2800" dirty="0"/>
              <a:t>Składniki mineralne są to niezbędne do życia człowieka związki,</a:t>
            </a:r>
          </a:p>
          <a:p>
            <a:r>
              <a:rPr lang="pl-PL" sz="2800" dirty="0"/>
              <a:t>zapewniające prawidłowy rozwój oraz zdrowie przez cały okres trwania życia.</a:t>
            </a:r>
          </a:p>
        </p:txBody>
      </p:sp>
    </p:spTree>
    <p:extLst>
      <p:ext uri="{BB962C8B-B14F-4D97-AF65-F5344CB8AC3E}">
        <p14:creationId xmlns:p14="http://schemas.microsoft.com/office/powerpoint/2010/main" xmlns="" val="139296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7710"/>
            <a:ext cx="9165904" cy="6885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rostokąt 3"/>
          <p:cNvSpPr/>
          <p:nvPr/>
        </p:nvSpPr>
        <p:spPr>
          <a:xfrm>
            <a:off x="3342529" y="1331235"/>
            <a:ext cx="250261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400" dirty="0"/>
              <a:t>Magnez</a:t>
            </a:r>
          </a:p>
        </p:txBody>
      </p:sp>
      <p:sp>
        <p:nvSpPr>
          <p:cNvPr id="5" name="Prostokąt 4"/>
          <p:cNvSpPr/>
          <p:nvPr/>
        </p:nvSpPr>
        <p:spPr>
          <a:xfrm>
            <a:off x="2307837" y="2348880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2400" dirty="0"/>
              <a:t>Niezbędny do prawidłowego funkcjonowania mięśni oraz tkanki nerwowej.</a:t>
            </a:r>
          </a:p>
          <a:p>
            <a:r>
              <a:rPr lang="pl-PL" sz="2400" dirty="0"/>
              <a:t>Bierze udział w spalaniu tłuszczów i wytwarzaniu energii niezbędnej do</a:t>
            </a:r>
          </a:p>
          <a:p>
            <a:r>
              <a:rPr lang="pl-PL" sz="2400" dirty="0"/>
              <a:t>funkcjonowania organizmu. W połączeniu z wapniem działa jak naturalny lek uspokajający</a:t>
            </a:r>
            <a:r>
              <a:rPr lang="pl-P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94620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7508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rostokąt 3"/>
          <p:cNvSpPr/>
          <p:nvPr/>
        </p:nvSpPr>
        <p:spPr>
          <a:xfrm>
            <a:off x="3779912" y="1412776"/>
            <a:ext cx="153086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4400" dirty="0"/>
              <a:t>Wapń</a:t>
            </a:r>
          </a:p>
        </p:txBody>
      </p:sp>
      <p:sp>
        <p:nvSpPr>
          <p:cNvPr id="5" name="Prostokąt 4"/>
          <p:cNvSpPr/>
          <p:nvPr/>
        </p:nvSpPr>
        <p:spPr>
          <a:xfrm>
            <a:off x="2051720" y="2348880"/>
            <a:ext cx="5400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/>
              <a:t>Wapń wspomaga organizm w budowaniu silnych kości, a także przekazywaniu</a:t>
            </a:r>
          </a:p>
          <a:p>
            <a:r>
              <a:rPr lang="pl-PL" sz="2400" dirty="0"/>
              <a:t>impulsów nerwowych. Jest składnikiem budulcowym kości i zębów.</a:t>
            </a:r>
          </a:p>
          <a:p>
            <a:r>
              <a:rPr lang="pl-PL" sz="2400" dirty="0"/>
              <a:t>Organizm człowieka zawiera 1000 - 2000 g wapnia, 99% - znajduje się w tkance kostnej. </a:t>
            </a:r>
          </a:p>
        </p:txBody>
      </p:sp>
    </p:spTree>
    <p:extLst>
      <p:ext uri="{BB962C8B-B14F-4D97-AF65-F5344CB8AC3E}">
        <p14:creationId xmlns:p14="http://schemas.microsoft.com/office/powerpoint/2010/main" xmlns="" val="1354015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rostokąt 3"/>
          <p:cNvSpPr/>
          <p:nvPr/>
        </p:nvSpPr>
        <p:spPr>
          <a:xfrm>
            <a:off x="3707904" y="1388095"/>
            <a:ext cx="163051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4400" dirty="0"/>
              <a:t>Żelazo</a:t>
            </a:r>
          </a:p>
        </p:txBody>
      </p:sp>
      <p:sp>
        <p:nvSpPr>
          <p:cNvPr id="5" name="Prostokąt 4"/>
          <p:cNvSpPr/>
          <p:nvPr/>
        </p:nvSpPr>
        <p:spPr>
          <a:xfrm>
            <a:off x="2304689" y="2181916"/>
            <a:ext cx="4572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2800" dirty="0"/>
              <a:t>Żelazo jest niezbędne do tworzenia krwinek czerwonych w szpiku kostnym</a:t>
            </a:r>
          </a:p>
          <a:p>
            <a:r>
              <a:rPr lang="pl-PL" sz="2800" dirty="0"/>
              <a:t>Zwiększa odporność organizmu na choroby. Zapobiega zmęczeniu.</a:t>
            </a:r>
          </a:p>
          <a:p>
            <a:r>
              <a:rPr lang="pl-PL" sz="2800" dirty="0"/>
              <a:t>Leczy i chroni przed anemią</a:t>
            </a:r>
            <a:r>
              <a:rPr lang="pl-P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68390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rostokąt 3"/>
          <p:cNvSpPr/>
          <p:nvPr/>
        </p:nvSpPr>
        <p:spPr>
          <a:xfrm>
            <a:off x="1187624" y="2132856"/>
            <a:ext cx="688624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6000" b="1" dirty="0"/>
              <a:t>Czego powinniśmy </a:t>
            </a:r>
            <a:r>
              <a:rPr lang="pl-PL" sz="6000" b="1" dirty="0" smtClean="0"/>
              <a:t>      unikać</a:t>
            </a:r>
            <a:endParaRPr lang="pl-PL" sz="6000" b="1" dirty="0"/>
          </a:p>
        </p:txBody>
      </p:sp>
    </p:spTree>
    <p:extLst>
      <p:ext uri="{BB962C8B-B14F-4D97-AF65-F5344CB8AC3E}">
        <p14:creationId xmlns:p14="http://schemas.microsoft.com/office/powerpoint/2010/main" xmlns="" val="353060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rostokąt 3"/>
          <p:cNvSpPr/>
          <p:nvPr/>
        </p:nvSpPr>
        <p:spPr>
          <a:xfrm>
            <a:off x="1835896" y="1340768"/>
            <a:ext cx="567037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/>
              <a:t>Napoje gazowane</a:t>
            </a:r>
          </a:p>
          <a:p>
            <a:r>
              <a:rPr lang="pl-PL" dirty="0"/>
              <a:t>Napoje gazowane zawierają zwykle bardzo dużo</a:t>
            </a:r>
          </a:p>
          <a:p>
            <a:r>
              <a:rPr lang="pl-PL" dirty="0"/>
              <a:t>cukru, ale bardzo mało substancji</a:t>
            </a:r>
          </a:p>
          <a:p>
            <a:r>
              <a:rPr lang="pl-PL" dirty="0"/>
              <a:t>odżywczych. Spożywanie ich może przyczyniać się</a:t>
            </a:r>
          </a:p>
          <a:p>
            <a:r>
              <a:rPr lang="pl-PL" dirty="0"/>
              <a:t>do tycia.</a:t>
            </a:r>
          </a:p>
          <a:p>
            <a:r>
              <a:rPr lang="pl-PL" dirty="0"/>
              <a:t>Zawierają barwniki oraz dużo substancji</a:t>
            </a:r>
          </a:p>
          <a:p>
            <a:r>
              <a:rPr lang="pl-PL" dirty="0"/>
              <a:t>chemicznych, które definiują ich smak.</a:t>
            </a:r>
          </a:p>
          <a:p>
            <a:r>
              <a:rPr lang="pl-PL" dirty="0"/>
              <a:t>Kolejnym elementem, który negatywnie wpływa na</a:t>
            </a:r>
          </a:p>
          <a:p>
            <a:r>
              <a:rPr lang="pl-PL" dirty="0"/>
              <a:t>zdrowie naszego organizmu</a:t>
            </a:r>
          </a:p>
          <a:p>
            <a:r>
              <a:rPr lang="pl-PL" dirty="0"/>
              <a:t>jest zawarty w napojach gazowanych fosfor.</a:t>
            </a:r>
          </a:p>
          <a:p>
            <a:r>
              <a:rPr lang="pl-PL" dirty="0"/>
              <a:t>Powoduje on wypłukiwanie wapnia z organizmu, a</a:t>
            </a:r>
          </a:p>
          <a:p>
            <a:r>
              <a:rPr lang="pl-PL" dirty="0"/>
              <a:t>tym samym może zwiększać ryzyko osteoporozy,</a:t>
            </a:r>
          </a:p>
          <a:p>
            <a:r>
              <a:rPr lang="pl-PL" dirty="0"/>
              <a:t>chorób zębów, przyzębia, dziąseł a także niszczyć</a:t>
            </a:r>
          </a:p>
          <a:p>
            <a:r>
              <a:rPr lang="pl-PL" dirty="0"/>
              <a:t>szkliwo na zębach. </a:t>
            </a:r>
          </a:p>
        </p:txBody>
      </p:sp>
    </p:spTree>
    <p:extLst>
      <p:ext uri="{BB962C8B-B14F-4D97-AF65-F5344CB8AC3E}">
        <p14:creationId xmlns:p14="http://schemas.microsoft.com/office/powerpoint/2010/main" xmlns="" val="147553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rostokąt 3"/>
          <p:cNvSpPr/>
          <p:nvPr/>
        </p:nvSpPr>
        <p:spPr>
          <a:xfrm>
            <a:off x="2286000" y="1720840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b="1" dirty="0"/>
              <a:t>Chipsy</a:t>
            </a:r>
          </a:p>
          <a:p>
            <a:r>
              <a:rPr lang="pl-PL" dirty="0"/>
              <a:t>Dlaczego niezdrowe?</a:t>
            </a:r>
          </a:p>
          <a:p>
            <a:r>
              <a:rPr lang="pl-PL" dirty="0"/>
              <a:t>Po pierwsze na skutek smażenia wytwarza się</a:t>
            </a:r>
          </a:p>
          <a:p>
            <a:r>
              <a:rPr lang="pl-PL" dirty="0" err="1"/>
              <a:t>akrylamid</a:t>
            </a:r>
            <a:r>
              <a:rPr lang="pl-PL" dirty="0"/>
              <a:t>,</a:t>
            </a:r>
          </a:p>
          <a:p>
            <a:r>
              <a:rPr lang="pl-PL" dirty="0"/>
              <a:t>substancja, która jest toksyczna dla układu</a:t>
            </a:r>
          </a:p>
          <a:p>
            <a:r>
              <a:rPr lang="pl-PL" dirty="0"/>
              <a:t>nerwowego, może być również czynnikiem</a:t>
            </a:r>
          </a:p>
          <a:p>
            <a:r>
              <a:rPr lang="pl-PL" dirty="0"/>
              <a:t>rakotwórczym; a najwięcej jest niej właśnie</a:t>
            </a:r>
          </a:p>
          <a:p>
            <a:r>
              <a:rPr lang="pl-PL" dirty="0"/>
              <a:t>w chipsach.</a:t>
            </a:r>
          </a:p>
          <a:p>
            <a:r>
              <a:rPr lang="pl-PL" dirty="0"/>
              <a:t>Dla uzyskania pożądanego smaku do chipsów</a:t>
            </a:r>
          </a:p>
          <a:p>
            <a:r>
              <a:rPr lang="pl-PL" dirty="0"/>
              <a:t>dodaje się polepszacze smaku oraz</a:t>
            </a:r>
          </a:p>
          <a:p>
            <a:r>
              <a:rPr lang="pl-PL" dirty="0"/>
              <a:t>konserwanty .</a:t>
            </a:r>
          </a:p>
          <a:p>
            <a:r>
              <a:rPr lang="pl-PL" dirty="0"/>
              <a:t>100g chipsów zawiera ok. 500 Kcal !!!</a:t>
            </a:r>
          </a:p>
        </p:txBody>
      </p:sp>
    </p:spTree>
    <p:extLst>
      <p:ext uri="{BB962C8B-B14F-4D97-AF65-F5344CB8AC3E}">
        <p14:creationId xmlns:p14="http://schemas.microsoft.com/office/powerpoint/2010/main" xmlns="" val="247001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rostokąt 3"/>
          <p:cNvSpPr/>
          <p:nvPr/>
        </p:nvSpPr>
        <p:spPr>
          <a:xfrm>
            <a:off x="2051720" y="2060848"/>
            <a:ext cx="506926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b="1" dirty="0"/>
              <a:t>Słodycze</a:t>
            </a:r>
          </a:p>
          <a:p>
            <a:r>
              <a:rPr lang="pl-PL" sz="3200" dirty="0"/>
              <a:t>Słodycze można jeść, ale w umiarkowanych ilościach.</a:t>
            </a:r>
          </a:p>
          <a:p>
            <a:r>
              <a:rPr lang="pl-PL" sz="3200" dirty="0"/>
              <a:t>Nie wolno zastępować nimi normalnych posiłków ! </a:t>
            </a:r>
          </a:p>
        </p:txBody>
      </p:sp>
    </p:spTree>
    <p:extLst>
      <p:ext uri="{BB962C8B-B14F-4D97-AF65-F5344CB8AC3E}">
        <p14:creationId xmlns:p14="http://schemas.microsoft.com/office/powerpoint/2010/main" xmlns="" val="33080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636912"/>
            <a:ext cx="381000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Znalezione obrazy dla zapytania: tło prezentacji w owoce i warzyw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9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/>
          <p:cNvSpPr txBox="1"/>
          <p:nvPr/>
        </p:nvSpPr>
        <p:spPr>
          <a:xfrm rot="10800000" flipV="1">
            <a:off x="3199059" y="1484784"/>
            <a:ext cx="2808312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sz="3600" dirty="0" smtClean="0"/>
              <a:t>    Dietetyka</a:t>
            </a:r>
            <a:endParaRPr lang="pl-PL" sz="3600" dirty="0"/>
          </a:p>
        </p:txBody>
      </p:sp>
      <p:sp>
        <p:nvSpPr>
          <p:cNvPr id="7" name="Prostokąt 6"/>
          <p:cNvSpPr/>
          <p:nvPr/>
        </p:nvSpPr>
        <p:spPr>
          <a:xfrm>
            <a:off x="2254252" y="2325177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dirty="0"/>
              <a:t>Dietetyka to nauka, która bada jak to, co</a:t>
            </a:r>
          </a:p>
          <a:p>
            <a:r>
              <a:rPr lang="pl-PL" dirty="0"/>
              <a:t>spożywamy wpływa na nasze zdrowie i</a:t>
            </a:r>
          </a:p>
          <a:p>
            <a:r>
              <a:rPr lang="pl-PL" dirty="0"/>
              <a:t>wydajność organizmu. Bada pewne składniki</a:t>
            </a:r>
          </a:p>
          <a:p>
            <a:r>
              <a:rPr lang="pl-PL" dirty="0"/>
              <a:t>pożywienia, które mogą wpływać na nasze</a:t>
            </a:r>
          </a:p>
          <a:p>
            <a:r>
              <a:rPr lang="pl-PL" dirty="0"/>
              <a:t>zdrowie.</a:t>
            </a:r>
          </a:p>
          <a:p>
            <a:r>
              <a:rPr lang="pl-PL" dirty="0"/>
              <a:t>Na przykład spożywanie zbyt dużej ilości</a:t>
            </a:r>
          </a:p>
          <a:p>
            <a:r>
              <a:rPr lang="pl-PL" dirty="0"/>
              <a:t>pokarmów (lub nieprawidłowe proporcje składników pokarmowych w diecie)</a:t>
            </a:r>
          </a:p>
          <a:p>
            <a:r>
              <a:rPr lang="pl-PL" dirty="0"/>
              <a:t>może prowadzić do wielu chorób. Jest to nauka, która uczy nas w jaki sposób się</a:t>
            </a:r>
          </a:p>
          <a:p>
            <a:r>
              <a:rPr lang="pl-PL" dirty="0"/>
              <a:t>odżywiać , abyśmy byli zdrowi</a:t>
            </a:r>
          </a:p>
        </p:txBody>
      </p:sp>
    </p:spTree>
    <p:extLst>
      <p:ext uri="{BB962C8B-B14F-4D97-AF65-F5344CB8AC3E}">
        <p14:creationId xmlns:p14="http://schemas.microsoft.com/office/powerpoint/2010/main" xmlns="" val="178413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rostokąt 3"/>
          <p:cNvSpPr/>
          <p:nvPr/>
        </p:nvSpPr>
        <p:spPr>
          <a:xfrm>
            <a:off x="2411760" y="1628800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2400" b="1" dirty="0"/>
              <a:t>Fast </a:t>
            </a:r>
            <a:r>
              <a:rPr lang="pl-PL" sz="2400" b="1" dirty="0" err="1"/>
              <a:t>Foody</a:t>
            </a:r>
            <a:endParaRPr lang="pl-PL" sz="2400" b="1" dirty="0"/>
          </a:p>
          <a:p>
            <a:r>
              <a:rPr lang="pl-PL" sz="2400" dirty="0"/>
              <a:t>Rodzaj pożywienia szybko przygotowywanego i serwowanego na poczekaniu.</a:t>
            </a:r>
          </a:p>
          <a:p>
            <a:r>
              <a:rPr lang="pl-PL" sz="2400" dirty="0"/>
              <a:t>Zwykle zawiera dużą ilość tłuszczów i węglowodanów, przy równoczesnym</a:t>
            </a:r>
          </a:p>
          <a:p>
            <a:r>
              <a:rPr lang="pl-PL" sz="2400" dirty="0"/>
              <a:t>niedoborze cennych dla organizmu substancji witamin i minerałów.</a:t>
            </a:r>
          </a:p>
        </p:txBody>
      </p:sp>
    </p:spTree>
    <p:extLst>
      <p:ext uri="{BB962C8B-B14F-4D97-AF65-F5344CB8AC3E}">
        <p14:creationId xmlns:p14="http://schemas.microsoft.com/office/powerpoint/2010/main" xmlns="" val="12873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-15658"/>
            <a:ext cx="914399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rostokąt 3"/>
          <p:cNvSpPr/>
          <p:nvPr/>
        </p:nvSpPr>
        <p:spPr>
          <a:xfrm>
            <a:off x="2267744" y="2492896"/>
            <a:ext cx="488492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6600" b="1" dirty="0"/>
              <a:t>Co warto jeść</a:t>
            </a:r>
          </a:p>
        </p:txBody>
      </p:sp>
    </p:spTree>
    <p:extLst>
      <p:ext uri="{BB962C8B-B14F-4D97-AF65-F5344CB8AC3E}">
        <p14:creationId xmlns:p14="http://schemas.microsoft.com/office/powerpoint/2010/main" xmlns="" val="377055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36073"/>
            <a:ext cx="9144000" cy="7245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rostokąt 3"/>
          <p:cNvSpPr/>
          <p:nvPr/>
        </p:nvSpPr>
        <p:spPr>
          <a:xfrm>
            <a:off x="2051720" y="1700808"/>
            <a:ext cx="497534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/>
              <a:t>Szpinak</a:t>
            </a:r>
          </a:p>
          <a:p>
            <a:r>
              <a:rPr lang="pl-PL" sz="2800" dirty="0"/>
              <a:t>Szpinak jest warzywem</a:t>
            </a:r>
          </a:p>
          <a:p>
            <a:r>
              <a:rPr lang="pl-PL" sz="2800" dirty="0"/>
              <a:t>stanowiącym cenne źródło soli</a:t>
            </a:r>
          </a:p>
          <a:p>
            <a:r>
              <a:rPr lang="pl-PL" sz="2800" dirty="0"/>
              <a:t>mineralnych,</a:t>
            </a:r>
          </a:p>
          <a:p>
            <a:r>
              <a:rPr lang="pl-PL" sz="2800" dirty="0"/>
              <a:t>zwłaszcza magnezu i fosforu,</a:t>
            </a:r>
          </a:p>
          <a:p>
            <a:r>
              <a:rPr lang="pl-PL" sz="2800" dirty="0"/>
              <a:t>oraz witamin, zwłaszcza A, E i C</a:t>
            </a:r>
            <a:r>
              <a:rPr lang="pl-P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86378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rostokąt 3"/>
          <p:cNvSpPr/>
          <p:nvPr/>
        </p:nvSpPr>
        <p:spPr>
          <a:xfrm>
            <a:off x="2195736" y="1268760"/>
            <a:ext cx="547260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/>
              <a:t>Czosnek</a:t>
            </a:r>
          </a:p>
          <a:p>
            <a:r>
              <a:rPr lang="pl-PL" sz="2400" dirty="0"/>
              <a:t>Czosnek jest rośliną o wszechstronnym</a:t>
            </a:r>
          </a:p>
          <a:p>
            <a:r>
              <a:rPr lang="pl-PL" sz="2400" dirty="0"/>
              <a:t>działaniu.</a:t>
            </a:r>
          </a:p>
          <a:p>
            <a:r>
              <a:rPr lang="pl-PL" sz="2400" dirty="0"/>
              <a:t>Działa jako silny przeciwutleniacz</a:t>
            </a:r>
          </a:p>
          <a:p>
            <a:r>
              <a:rPr lang="pl-PL" sz="2400" dirty="0"/>
              <a:t>chroniąc organizm przed działaniem</a:t>
            </a:r>
          </a:p>
          <a:p>
            <a:r>
              <a:rPr lang="pl-PL" sz="2400" dirty="0"/>
              <a:t>wolnych rodników.</a:t>
            </a:r>
          </a:p>
          <a:p>
            <a:r>
              <a:rPr lang="pl-PL" sz="2400" dirty="0"/>
              <a:t>Wykazuje także działanie naturalnego</a:t>
            </a:r>
          </a:p>
          <a:p>
            <a:r>
              <a:rPr lang="pl-PL" sz="2400" dirty="0"/>
              <a:t>antybiotyku niszczącego bakterie</a:t>
            </a:r>
          </a:p>
          <a:p>
            <a:r>
              <a:rPr lang="pl-PL" sz="2400" dirty="0"/>
              <a:t>chorobotwórcze</a:t>
            </a:r>
          </a:p>
          <a:p>
            <a:r>
              <a:rPr lang="pl-PL" sz="2400" dirty="0"/>
              <a:t>w układzie pokarmowym i</a:t>
            </a:r>
          </a:p>
          <a:p>
            <a:r>
              <a:rPr lang="pl-PL" sz="2400" dirty="0"/>
              <a:t>oddechowym. </a:t>
            </a:r>
          </a:p>
        </p:txBody>
      </p:sp>
    </p:spTree>
    <p:extLst>
      <p:ext uri="{BB962C8B-B14F-4D97-AF65-F5344CB8AC3E}">
        <p14:creationId xmlns:p14="http://schemas.microsoft.com/office/powerpoint/2010/main" xmlns="" val="213419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rostokąt 3"/>
          <p:cNvSpPr/>
          <p:nvPr/>
        </p:nvSpPr>
        <p:spPr>
          <a:xfrm>
            <a:off x="1547664" y="1124744"/>
            <a:ext cx="640871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/>
              <a:t>Jabłka</a:t>
            </a:r>
          </a:p>
          <a:p>
            <a:r>
              <a:rPr lang="pl-PL" sz="2800" dirty="0"/>
              <a:t>Anglicy mawiają: zjedz jedno jabłko dziennie, a lekarz nie będzie ci wcale potrzebny</a:t>
            </a:r>
          </a:p>
          <a:p>
            <a:r>
              <a:rPr lang="pl-PL" sz="2800" dirty="0"/>
              <a:t>Spośród wszystkich witamin obecnych w jabłkach, najważniejsza jest witamina C,</a:t>
            </a:r>
          </a:p>
          <a:p>
            <a:r>
              <a:rPr lang="pl-PL" sz="2800" dirty="0"/>
              <a:t>która wzmacnia układ odpornościowy.</a:t>
            </a:r>
          </a:p>
          <a:p>
            <a:r>
              <a:rPr lang="pl-PL" sz="2800" dirty="0"/>
              <a:t>Jabłka ułatwiają przyswajanie wapnia przez organizm, dzięki czemu wzmacniają zęby,</a:t>
            </a:r>
          </a:p>
          <a:p>
            <a:r>
              <a:rPr lang="pl-PL" sz="2800" dirty="0"/>
              <a:t>włosy i paznokcie.</a:t>
            </a:r>
          </a:p>
        </p:txBody>
      </p:sp>
    </p:spTree>
    <p:extLst>
      <p:ext uri="{BB962C8B-B14F-4D97-AF65-F5344CB8AC3E}">
        <p14:creationId xmlns:p14="http://schemas.microsoft.com/office/powerpoint/2010/main" xmlns="" val="258005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rostokąt 3"/>
          <p:cNvSpPr/>
          <p:nvPr/>
        </p:nvSpPr>
        <p:spPr>
          <a:xfrm>
            <a:off x="2051720" y="1700808"/>
            <a:ext cx="531033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/>
              <a:t>Miód</a:t>
            </a:r>
          </a:p>
          <a:p>
            <a:r>
              <a:rPr lang="pl-PL" sz="2800" dirty="0"/>
              <a:t>Aby wytworzyć 1 kg miodu, pszczoły muszą przysiąść około 4 miliony razy na</a:t>
            </a:r>
          </a:p>
          <a:p>
            <a:r>
              <a:rPr lang="pl-PL" sz="2800" dirty="0"/>
              <a:t>kwiatach lub liściach, przy czym jedna pszczoła w ciągu całego swojego życia produkuje</a:t>
            </a:r>
          </a:p>
          <a:p>
            <a:r>
              <a:rPr lang="pl-PL" sz="2800" dirty="0"/>
              <a:t>mniej więcej jedną łyżeczkę miodu.</a:t>
            </a:r>
          </a:p>
        </p:txBody>
      </p:sp>
    </p:spTree>
    <p:extLst>
      <p:ext uri="{BB962C8B-B14F-4D97-AF65-F5344CB8AC3E}">
        <p14:creationId xmlns:p14="http://schemas.microsoft.com/office/powerpoint/2010/main" xmlns="" val="122407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2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rostokąt 3"/>
          <p:cNvSpPr/>
          <p:nvPr/>
        </p:nvSpPr>
        <p:spPr>
          <a:xfrm>
            <a:off x="1475656" y="1142465"/>
            <a:ext cx="6768752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/>
              <a:t>Szczypiorek</a:t>
            </a:r>
          </a:p>
          <a:p>
            <a:r>
              <a:rPr lang="pl-PL" sz="2400" dirty="0"/>
              <a:t>Uprawa szczypiorku rozpowszechniła się na naszych terenach głównie w XVI wieku,</a:t>
            </a:r>
          </a:p>
          <a:p>
            <a:r>
              <a:rPr lang="pl-PL" sz="2400" dirty="0"/>
              <a:t>a to za sprawą jego wyjątkowych walorów smakowych i prozdrowotnych.</a:t>
            </a:r>
          </a:p>
          <a:p>
            <a:r>
              <a:rPr lang="pl-PL" sz="2400" dirty="0"/>
              <a:t>Szczypior jest rośliną leczniczą, której liście zawierają m.in.: karoten, sód, wapń,</a:t>
            </a:r>
          </a:p>
          <a:p>
            <a:r>
              <a:rPr lang="pl-PL" sz="2400" dirty="0"/>
              <a:t>potas, fosfor i żelazo. Gromadzą też w sobie spore ilości witaminy C oraz B2.</a:t>
            </a:r>
          </a:p>
          <a:p>
            <a:r>
              <a:rPr lang="pl-PL" sz="2400" dirty="0"/>
              <a:t>Roślina ta skutecznie wzmaga apetyt, obniża ciśnienie i poprawia trawienie</a:t>
            </a:r>
            <a:r>
              <a:rPr lang="pl-PL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77236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rostokąt 3"/>
          <p:cNvSpPr/>
          <p:nvPr/>
        </p:nvSpPr>
        <p:spPr>
          <a:xfrm>
            <a:off x="1089548" y="1621596"/>
            <a:ext cx="72678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4400" b="1" dirty="0"/>
              <a:t>Zawsze trzeba zjeść śniadanie!</a:t>
            </a:r>
          </a:p>
        </p:txBody>
      </p:sp>
      <p:sp>
        <p:nvSpPr>
          <p:cNvPr id="5" name="Prostokąt 4"/>
          <p:cNvSpPr/>
          <p:nvPr/>
        </p:nvSpPr>
        <p:spPr>
          <a:xfrm>
            <a:off x="1154661" y="2806452"/>
            <a:ext cx="70660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4000" b="1" dirty="0"/>
              <a:t>Żeby </a:t>
            </a:r>
            <a:r>
              <a:rPr lang="pl-PL" sz="4000" b="1" dirty="0" smtClean="0"/>
              <a:t>mieć </a:t>
            </a:r>
            <a:r>
              <a:rPr lang="pl-PL" sz="4000" b="1" dirty="0"/>
              <a:t>energię na cały </a:t>
            </a:r>
            <a:r>
              <a:rPr lang="pl-PL" sz="4000" b="1" dirty="0" smtClean="0"/>
              <a:t>dzień!</a:t>
            </a:r>
            <a:endParaRPr lang="pl-PL" sz="4000" b="1" dirty="0"/>
          </a:p>
        </p:txBody>
      </p:sp>
      <p:sp>
        <p:nvSpPr>
          <p:cNvPr id="6" name="Prostokąt 5"/>
          <p:cNvSpPr/>
          <p:nvPr/>
        </p:nvSpPr>
        <p:spPr>
          <a:xfrm>
            <a:off x="1230420" y="3880472"/>
            <a:ext cx="5996706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4000" b="1" dirty="0" smtClean="0"/>
              <a:t>Odżywiaj się </a:t>
            </a:r>
            <a:r>
              <a:rPr lang="pl-PL" sz="4000" b="1" dirty="0" smtClean="0"/>
              <a:t>zdrowo</a:t>
            </a:r>
          </a:p>
          <a:p>
            <a:endParaRPr lang="pl-PL" sz="4000" b="1" dirty="0" smtClean="0"/>
          </a:p>
          <a:p>
            <a:pPr algn="ctr"/>
            <a:r>
              <a:rPr lang="pl-PL" sz="4000" b="1" dirty="0" smtClean="0"/>
              <a:t>Cieślikowski Dawid – kl. 6d </a:t>
            </a:r>
            <a:endParaRPr lang="pl-PL" sz="4000" b="1" dirty="0"/>
          </a:p>
        </p:txBody>
      </p:sp>
    </p:spTree>
    <p:extLst>
      <p:ext uri="{BB962C8B-B14F-4D97-AF65-F5344CB8AC3E}">
        <p14:creationId xmlns:p14="http://schemas.microsoft.com/office/powerpoint/2010/main" xmlns="" val="287104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3275856" y="1772816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/>
              <a:t>Dieta</a:t>
            </a:r>
          </a:p>
        </p:txBody>
      </p:sp>
      <p:sp>
        <p:nvSpPr>
          <p:cNvPr id="7" name="Prostokąt 6"/>
          <p:cNvSpPr/>
          <p:nvPr/>
        </p:nvSpPr>
        <p:spPr>
          <a:xfrm>
            <a:off x="2286000" y="2475090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dirty="0"/>
              <a:t>Dieta to po prostu sposób odżywiania się. Odżywiając się właściwie, mamy pewność, że dostarczamy organizmowi wszystkich niezbędnych dla jego prawidłowego funkcjonowania składników. Bardzo istotne jest również urozmaicenie diety. O tym, jakie produkty, jak często i w jakich proporcjach powinniśmy spożywać, decyduje tzw. Piramida żywieniowa. </a:t>
            </a:r>
          </a:p>
        </p:txBody>
      </p:sp>
    </p:spTree>
    <p:extLst>
      <p:ext uri="{BB962C8B-B14F-4D97-AF65-F5344CB8AC3E}">
        <p14:creationId xmlns:p14="http://schemas.microsoft.com/office/powerpoint/2010/main" xmlns="" val="89644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1682" y="0"/>
            <a:ext cx="93988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19275" y="2000166"/>
            <a:ext cx="5505450" cy="3787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rostokąt 3"/>
          <p:cNvSpPr/>
          <p:nvPr/>
        </p:nvSpPr>
        <p:spPr>
          <a:xfrm>
            <a:off x="2814848" y="1367322"/>
            <a:ext cx="38789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sz="2800" b="1" dirty="0" smtClean="0">
                <a:solidFill>
                  <a:prstClr val="black"/>
                </a:solidFill>
              </a:rPr>
              <a:t>Piramida żywieniowa </a:t>
            </a:r>
            <a:endParaRPr lang="pl-PL" sz="2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469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2510"/>
            <a:ext cx="9143999" cy="6870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rostokąt 7"/>
          <p:cNvSpPr/>
          <p:nvPr/>
        </p:nvSpPr>
        <p:spPr>
          <a:xfrm>
            <a:off x="3491881" y="1763524"/>
            <a:ext cx="28083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800" dirty="0"/>
              <a:t>Witaminy</a:t>
            </a:r>
          </a:p>
        </p:txBody>
      </p:sp>
      <p:sp>
        <p:nvSpPr>
          <p:cNvPr id="9" name="Prostokąt 8"/>
          <p:cNvSpPr/>
          <p:nvPr/>
        </p:nvSpPr>
        <p:spPr>
          <a:xfrm>
            <a:off x="2286000" y="2690336"/>
            <a:ext cx="495029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/>
              <a:t>Są niezbędne gdyż biorą udział w różnych przemianach w naszym organizmie,</a:t>
            </a:r>
          </a:p>
          <a:p>
            <a:r>
              <a:rPr lang="pl-PL" sz="2000" dirty="0"/>
              <a:t>który nie jest w stanie ich sam wyprodukować także musimy je dostarczać wraz z</a:t>
            </a:r>
          </a:p>
          <a:p>
            <a:r>
              <a:rPr lang="pl-PL" sz="2000" dirty="0"/>
              <a:t>pożywieniem.</a:t>
            </a:r>
          </a:p>
        </p:txBody>
      </p:sp>
    </p:spTree>
    <p:extLst>
      <p:ext uri="{BB962C8B-B14F-4D97-AF65-F5344CB8AC3E}">
        <p14:creationId xmlns:p14="http://schemas.microsoft.com/office/powerpoint/2010/main" xmlns="" val="119709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rostokąt 3"/>
          <p:cNvSpPr/>
          <p:nvPr/>
        </p:nvSpPr>
        <p:spPr>
          <a:xfrm>
            <a:off x="3131840" y="1490881"/>
            <a:ext cx="28885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000" dirty="0"/>
              <a:t>Witamina C</a:t>
            </a:r>
          </a:p>
        </p:txBody>
      </p:sp>
      <p:sp>
        <p:nvSpPr>
          <p:cNvPr id="5" name="Prostokąt 4"/>
          <p:cNvSpPr/>
          <p:nvPr/>
        </p:nvSpPr>
        <p:spPr>
          <a:xfrm>
            <a:off x="1835696" y="2233808"/>
            <a:ext cx="561662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/>
              <a:t>Witamina C pomaga:</a:t>
            </a:r>
          </a:p>
          <a:p>
            <a:r>
              <a:rPr lang="pl-PL" sz="2000" dirty="0"/>
              <a:t>-zwiększyć odporność organizmu,</a:t>
            </a:r>
          </a:p>
          <a:p>
            <a:r>
              <a:rPr lang="pl-PL" sz="2000" dirty="0"/>
              <a:t>-przyspiesza gojenie ran i zrastanie kości,</a:t>
            </a:r>
          </a:p>
          <a:p>
            <a:r>
              <a:rPr lang="pl-PL" sz="2000" dirty="0"/>
              <a:t>-hamuje tworzenie się sińców, powstawanie</a:t>
            </a:r>
          </a:p>
          <a:p>
            <a:r>
              <a:rPr lang="pl-PL" sz="2000" dirty="0"/>
              <a:t>krwotoków czy krwawienia z dziąseł,</a:t>
            </a:r>
          </a:p>
          <a:p>
            <a:r>
              <a:rPr lang="pl-PL" sz="2000" dirty="0"/>
              <a:t>-odpowiada za sprawne funkcjonowanie</a:t>
            </a:r>
          </a:p>
          <a:p>
            <a:r>
              <a:rPr lang="pl-PL" sz="2000" dirty="0"/>
              <a:t>układu krwionośnego i serca.</a:t>
            </a:r>
          </a:p>
          <a:p>
            <a:r>
              <a:rPr lang="pl-PL" sz="2000" dirty="0"/>
              <a:t>Najpoważniejszym zagrożeniem związanym z</a:t>
            </a:r>
          </a:p>
          <a:p>
            <a:r>
              <a:rPr lang="pl-PL" sz="2000" dirty="0"/>
              <a:t>brakiem witaminy C w organizmie jest szkorbut</a:t>
            </a:r>
            <a:r>
              <a:rPr lang="pl-P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14017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rostokąt 3"/>
          <p:cNvSpPr/>
          <p:nvPr/>
        </p:nvSpPr>
        <p:spPr>
          <a:xfrm>
            <a:off x="2843808" y="1350933"/>
            <a:ext cx="403244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400" dirty="0"/>
              <a:t>Witamina A</a:t>
            </a:r>
          </a:p>
        </p:txBody>
      </p:sp>
      <p:sp>
        <p:nvSpPr>
          <p:cNvPr id="5" name="Prostokąt 4"/>
          <p:cNvSpPr/>
          <p:nvPr/>
        </p:nvSpPr>
        <p:spPr>
          <a:xfrm>
            <a:off x="2123728" y="2141902"/>
            <a:ext cx="4572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2800" dirty="0"/>
              <a:t>Witamina A zapobiega kurzej ślepocie, osłabieniu wzroku, pomaga w leczeniu</a:t>
            </a:r>
          </a:p>
          <a:p>
            <a:r>
              <a:rPr lang="pl-PL" sz="2800" dirty="0"/>
              <a:t>wielu chorób oczu. Witamina A zapewnia również prawidłowy wygląd skóry,</a:t>
            </a:r>
          </a:p>
          <a:p>
            <a:r>
              <a:rPr lang="pl-PL" sz="2800" dirty="0"/>
              <a:t>włosów i paznokci.</a:t>
            </a:r>
          </a:p>
        </p:txBody>
      </p:sp>
    </p:spTree>
    <p:extLst>
      <p:ext uri="{BB962C8B-B14F-4D97-AF65-F5344CB8AC3E}">
        <p14:creationId xmlns:p14="http://schemas.microsoft.com/office/powerpoint/2010/main" xmlns="" val="306824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5658"/>
            <a:ext cx="914399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rostokąt 3"/>
          <p:cNvSpPr/>
          <p:nvPr/>
        </p:nvSpPr>
        <p:spPr>
          <a:xfrm>
            <a:off x="3131840" y="1844824"/>
            <a:ext cx="342655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000" dirty="0"/>
              <a:t>Witamina D</a:t>
            </a:r>
          </a:p>
        </p:txBody>
      </p:sp>
      <p:sp>
        <p:nvSpPr>
          <p:cNvPr id="5" name="Prostokąt 4"/>
          <p:cNvSpPr/>
          <p:nvPr/>
        </p:nvSpPr>
        <p:spPr>
          <a:xfrm>
            <a:off x="2286000" y="3105835"/>
            <a:ext cx="487828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dirty="0"/>
              <a:t>Witamina D reguluje przemianę wapnia i fosforu oraz pomaga w tworzeniu kości</a:t>
            </a:r>
          </a:p>
        </p:txBody>
      </p:sp>
    </p:spTree>
    <p:extLst>
      <p:ext uri="{BB962C8B-B14F-4D97-AF65-F5344CB8AC3E}">
        <p14:creationId xmlns:p14="http://schemas.microsoft.com/office/powerpoint/2010/main" xmlns="" val="232522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96552" y="1"/>
            <a:ext cx="9684568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rostokąt 4"/>
          <p:cNvSpPr/>
          <p:nvPr/>
        </p:nvSpPr>
        <p:spPr>
          <a:xfrm>
            <a:off x="2627784" y="1460103"/>
            <a:ext cx="30963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400" dirty="0"/>
              <a:t>Witamina E</a:t>
            </a:r>
          </a:p>
        </p:txBody>
      </p:sp>
      <p:sp>
        <p:nvSpPr>
          <p:cNvPr id="6" name="Prostokąt 5"/>
          <p:cNvSpPr/>
          <p:nvPr/>
        </p:nvSpPr>
        <p:spPr>
          <a:xfrm>
            <a:off x="1403648" y="2564904"/>
            <a:ext cx="61206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/>
              <a:t>Witamina E jest głównym antyoksydantem który chroni komórki przed utleniaczami.</a:t>
            </a:r>
          </a:p>
          <a:p>
            <a:r>
              <a:rPr lang="pl-PL" sz="2400" dirty="0"/>
              <a:t>Wzmacnia ścianę naczyń krwionośnych oraz chroni czerwone krwinki przed rozpadem.</a:t>
            </a:r>
          </a:p>
          <a:p>
            <a:r>
              <a:rPr lang="pl-PL" sz="2400" dirty="0"/>
              <a:t>Niedobór powoduje rozdrażnienie, osłabienie zdolności koncentracji,</a:t>
            </a:r>
          </a:p>
          <a:p>
            <a:r>
              <a:rPr lang="pl-PL" sz="2400" dirty="0"/>
              <a:t>gorsze gojenie się ran</a:t>
            </a:r>
          </a:p>
        </p:txBody>
      </p:sp>
    </p:spTree>
    <p:extLst>
      <p:ext uri="{BB962C8B-B14F-4D97-AF65-F5344CB8AC3E}">
        <p14:creationId xmlns:p14="http://schemas.microsoft.com/office/powerpoint/2010/main" xmlns="" val="424630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</TotalTime>
  <Words>894</Words>
  <Application>Microsoft Office PowerPoint</Application>
  <PresentationFormat>Pokaz na ekranie (4:3)</PresentationFormat>
  <Paragraphs>135</Paragraphs>
  <Slides>27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27</vt:i4>
      </vt:variant>
    </vt:vector>
  </HeadingPairs>
  <TitlesOfParts>
    <vt:vector size="28" baseType="lpstr">
      <vt:lpstr>Motyw pakietu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  <vt:lpstr>Slajd 23</vt:lpstr>
      <vt:lpstr>Slajd 24</vt:lpstr>
      <vt:lpstr>Slajd 25</vt:lpstr>
      <vt:lpstr>Slajd 26</vt:lpstr>
      <vt:lpstr>Slajd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Janek</dc:creator>
  <cp:lastModifiedBy>B.Kulak</cp:lastModifiedBy>
  <cp:revision>21</cp:revision>
  <dcterms:created xsi:type="dcterms:W3CDTF">2020-03-16T19:06:42Z</dcterms:created>
  <dcterms:modified xsi:type="dcterms:W3CDTF">2020-03-29T21:54:10Z</dcterms:modified>
</cp:coreProperties>
</file>