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p:scale>
          <a:sx n="79" d="100"/>
          <a:sy n="79" d="100"/>
        </p:scale>
        <p:origin x="32"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4D63BE7-26CF-456F-BE84-8487F6744671}" type="datetimeFigureOut">
              <a:rPr lang="pl-PL" smtClean="0"/>
              <a:t>2020-04-06</a:t>
            </a:fld>
            <a:endParaRPr lang="pl-PL"/>
          </a:p>
        </p:txBody>
      </p:sp>
      <p:sp>
        <p:nvSpPr>
          <p:cNvPr id="5" name="Footer Placeholder 4"/>
          <p:cNvSpPr>
            <a:spLocks noGrp="1"/>
          </p:cNvSpPr>
          <p:nvPr>
            <p:ph type="ftr" sz="quarter" idx="11"/>
          </p:nvPr>
        </p:nvSpPr>
        <p:spPr/>
        <p:txBody>
          <a:bodyPr/>
          <a:lstStyle/>
          <a:p>
            <a:endParaRPr lang="pl-P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301294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4D63BE7-26CF-456F-BE84-8487F6744671}" type="datetimeFigureOut">
              <a:rPr lang="pl-PL" smtClean="0"/>
              <a:t>2020-04-06</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117642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4D63BE7-26CF-456F-BE84-8487F6744671}" type="datetimeFigureOut">
              <a:rPr lang="pl-PL" smtClean="0"/>
              <a:t>2020-04-06</a:t>
            </a:fld>
            <a:endParaRPr lang="pl-PL"/>
          </a:p>
        </p:txBody>
      </p:sp>
      <p:sp>
        <p:nvSpPr>
          <p:cNvPr id="5" name="Footer Placeholder 4"/>
          <p:cNvSpPr>
            <a:spLocks noGrp="1"/>
          </p:cNvSpPr>
          <p:nvPr>
            <p:ph type="ftr" sz="quarter" idx="11"/>
          </p:nvPr>
        </p:nvSpPr>
        <p:spPr/>
        <p:txBody>
          <a:bodyPr/>
          <a:lstStyle/>
          <a:p>
            <a:endParaRPr lang="pl-P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16F12E-5FF7-47AD-AFF4-10889AA55D0C}" type="slidenum">
              <a:rPr lang="pl-PL" smtClean="0"/>
              <a:t>‹#›</a:t>
            </a:fld>
            <a:endParaRPr lang="pl-P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9194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4D63BE7-26CF-456F-BE84-8487F6744671}" type="datetimeFigureOut">
              <a:rPr lang="pl-PL" smtClean="0"/>
              <a:t>2020-04-06</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537674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4D63BE7-26CF-456F-BE84-8487F6744671}" type="datetimeFigureOut">
              <a:rPr lang="pl-PL" smtClean="0"/>
              <a:t>2020-04-06</a:t>
            </a:fld>
            <a:endParaRPr lang="pl-PL"/>
          </a:p>
        </p:txBody>
      </p:sp>
      <p:sp>
        <p:nvSpPr>
          <p:cNvPr id="6" name="Footer Placeholder 5"/>
          <p:cNvSpPr>
            <a:spLocks noGrp="1"/>
          </p:cNvSpPr>
          <p:nvPr>
            <p:ph type="ftr" sz="quarter" idx="11"/>
          </p:nvPr>
        </p:nvSpPr>
        <p:spPr/>
        <p:txBody>
          <a:bodyPr/>
          <a:lstStyle/>
          <a:p>
            <a:endParaRPr lang="pl-P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16F12E-5FF7-47AD-AFF4-10889AA55D0C}" type="slidenum">
              <a:rPr lang="pl-PL" smtClean="0"/>
              <a:t>‹#›</a:t>
            </a:fld>
            <a:endParaRPr lang="pl-P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661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4D63BE7-26CF-456F-BE84-8487F6744671}" type="datetimeFigureOut">
              <a:rPr lang="pl-PL" smtClean="0"/>
              <a:t>2020-04-06</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3000524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4D63BE7-26CF-456F-BE84-8487F6744671}" type="datetimeFigureOut">
              <a:rPr lang="pl-PL" smtClean="0"/>
              <a:t>2020-04-06</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1914020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4D63BE7-26CF-456F-BE84-8487F6744671}" type="datetimeFigureOut">
              <a:rPr lang="pl-PL" smtClean="0"/>
              <a:t>2020-04-06</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400768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4D63BE7-26CF-456F-BE84-8487F6744671}" type="datetimeFigureOut">
              <a:rPr lang="pl-PL" smtClean="0"/>
              <a:t>2020-04-06</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194314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4D63BE7-26CF-456F-BE84-8487F6744671}" type="datetimeFigureOut">
              <a:rPr lang="pl-PL" smtClean="0"/>
              <a:t>2020-04-06</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236007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4D63BE7-26CF-456F-BE84-8487F6744671}" type="datetimeFigureOut">
              <a:rPr lang="pl-PL" smtClean="0"/>
              <a:t>2020-04-06</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413528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4D63BE7-26CF-456F-BE84-8487F6744671}" type="datetimeFigureOut">
              <a:rPr lang="pl-PL" smtClean="0"/>
              <a:t>2020-04-06</a:t>
            </a:fld>
            <a:endParaRPr lang="pl-PL"/>
          </a:p>
        </p:txBody>
      </p:sp>
      <p:sp>
        <p:nvSpPr>
          <p:cNvPr id="8" name="Footer Placeholder 7"/>
          <p:cNvSpPr>
            <a:spLocks noGrp="1"/>
          </p:cNvSpPr>
          <p:nvPr>
            <p:ph type="ftr" sz="quarter" idx="11"/>
          </p:nvPr>
        </p:nvSpPr>
        <p:spPr/>
        <p:txBody>
          <a:bodyPr/>
          <a:lstStyle/>
          <a:p>
            <a:endParaRPr lang="pl-P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384950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4D63BE7-26CF-456F-BE84-8487F6744671}" type="datetimeFigureOut">
              <a:rPr lang="pl-PL" smtClean="0"/>
              <a:t>2020-04-06</a:t>
            </a:fld>
            <a:endParaRPr lang="pl-PL"/>
          </a:p>
        </p:txBody>
      </p:sp>
      <p:sp>
        <p:nvSpPr>
          <p:cNvPr id="4" name="Footer Placeholder 3"/>
          <p:cNvSpPr>
            <a:spLocks noGrp="1"/>
          </p:cNvSpPr>
          <p:nvPr>
            <p:ph type="ftr" sz="quarter" idx="11"/>
          </p:nvPr>
        </p:nvSpPr>
        <p:spPr/>
        <p:txBody>
          <a:bodyPr/>
          <a:lstStyle/>
          <a:p>
            <a:endParaRPr lang="pl-P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322671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63BE7-26CF-456F-BE84-8487F6744671}" type="datetimeFigureOut">
              <a:rPr lang="pl-PL" smtClean="0"/>
              <a:t>2020-04-06</a:t>
            </a:fld>
            <a:endParaRPr lang="pl-PL"/>
          </a:p>
        </p:txBody>
      </p:sp>
      <p:sp>
        <p:nvSpPr>
          <p:cNvPr id="3" name="Footer Placeholder 2"/>
          <p:cNvSpPr>
            <a:spLocks noGrp="1"/>
          </p:cNvSpPr>
          <p:nvPr>
            <p:ph type="ftr" sz="quarter" idx="11"/>
          </p:nvPr>
        </p:nvSpPr>
        <p:spPr/>
        <p:txBody>
          <a:bodyPr/>
          <a:lstStyle/>
          <a:p>
            <a:endParaRPr lang="pl-P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237627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4D63BE7-26CF-456F-BE84-8487F6744671}" type="datetimeFigureOut">
              <a:rPr lang="pl-PL" smtClean="0"/>
              <a:t>2020-04-06</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87038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4D63BE7-26CF-456F-BE84-8487F6744671}" type="datetimeFigureOut">
              <a:rPr lang="pl-PL" smtClean="0"/>
              <a:t>2020-04-06</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16F12E-5FF7-47AD-AFF4-10889AA55D0C}" type="slidenum">
              <a:rPr lang="pl-PL" smtClean="0"/>
              <a:t>‹#›</a:t>
            </a:fld>
            <a:endParaRPr lang="pl-PL"/>
          </a:p>
        </p:txBody>
      </p:sp>
    </p:spTree>
    <p:extLst>
      <p:ext uri="{BB962C8B-B14F-4D97-AF65-F5344CB8AC3E}">
        <p14:creationId xmlns:p14="http://schemas.microsoft.com/office/powerpoint/2010/main" val="18994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4D63BE7-26CF-456F-BE84-8487F6744671}" type="datetimeFigureOut">
              <a:rPr lang="pl-PL" smtClean="0"/>
              <a:t>2020-04-06</a:t>
            </a:fld>
            <a:endParaRPr lang="pl-P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116F12E-5FF7-47AD-AFF4-10889AA55D0C}" type="slidenum">
              <a:rPr lang="pl-PL" smtClean="0"/>
              <a:t>‹#›</a:t>
            </a:fld>
            <a:endParaRPr lang="pl-PL"/>
          </a:p>
        </p:txBody>
      </p:sp>
    </p:spTree>
    <p:extLst>
      <p:ext uri="{BB962C8B-B14F-4D97-AF65-F5344CB8AC3E}">
        <p14:creationId xmlns:p14="http://schemas.microsoft.com/office/powerpoint/2010/main" val="96205867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odwazsie.pl/odwagi/3292000,97220,6209847.html?back=/odwagi/1,97220,6191081,dlaczego__co_i_ile_trzeba_pic.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F1506E-2D34-432E-839A-1AB023A4A401}"/>
              </a:ext>
            </a:extLst>
          </p:cNvPr>
          <p:cNvSpPr>
            <a:spLocks noGrp="1"/>
          </p:cNvSpPr>
          <p:nvPr>
            <p:ph type="ctrTitle"/>
          </p:nvPr>
        </p:nvSpPr>
        <p:spPr>
          <a:xfrm>
            <a:off x="1524000" y="769621"/>
            <a:ext cx="9144000" cy="975359"/>
          </a:xfrm>
        </p:spPr>
        <p:txBody>
          <a:bodyPr>
            <a:normAutofit/>
          </a:bodyPr>
          <a:lstStyle/>
          <a:p>
            <a:r>
              <a:rPr lang="pl-PL" b="1" dirty="0">
                <a:solidFill>
                  <a:srgbClr val="00B050"/>
                </a:solidFill>
              </a:rPr>
              <a:t>Zdrowe odżywianie</a:t>
            </a:r>
          </a:p>
        </p:txBody>
      </p:sp>
      <p:pic>
        <p:nvPicPr>
          <p:cNvPr id="5" name="Obraz 4">
            <a:extLst>
              <a:ext uri="{FF2B5EF4-FFF2-40B4-BE49-F238E27FC236}">
                <a16:creationId xmlns:a16="http://schemas.microsoft.com/office/drawing/2014/main" id="{67AA0CF7-5049-4E96-AFC9-BEA51F509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050" y="1943101"/>
            <a:ext cx="8248650" cy="4733924"/>
          </a:xfrm>
          <a:prstGeom prst="rect">
            <a:avLst/>
          </a:prstGeom>
        </p:spPr>
      </p:pic>
    </p:spTree>
    <p:extLst>
      <p:ext uri="{BB962C8B-B14F-4D97-AF65-F5344CB8AC3E}">
        <p14:creationId xmlns:p14="http://schemas.microsoft.com/office/powerpoint/2010/main" val="278884553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8ECB91-6F2A-4556-A80D-9F813926E689}"/>
              </a:ext>
            </a:extLst>
          </p:cNvPr>
          <p:cNvSpPr>
            <a:spLocks noGrp="1"/>
          </p:cNvSpPr>
          <p:nvPr>
            <p:ph type="title"/>
          </p:nvPr>
        </p:nvSpPr>
        <p:spPr/>
        <p:txBody>
          <a:bodyPr/>
          <a:lstStyle/>
          <a:p>
            <a:r>
              <a:rPr lang="pl-PL" b="1" dirty="0">
                <a:solidFill>
                  <a:srgbClr val="00B050"/>
                </a:solidFill>
              </a:rPr>
              <a:t>			Zdrowe odżywianie</a:t>
            </a:r>
            <a:endParaRPr lang="pl-PL" dirty="0"/>
          </a:p>
        </p:txBody>
      </p:sp>
      <p:sp>
        <p:nvSpPr>
          <p:cNvPr id="3" name="Symbol zastępczy zawartości 2">
            <a:extLst>
              <a:ext uri="{FF2B5EF4-FFF2-40B4-BE49-F238E27FC236}">
                <a16:creationId xmlns:a16="http://schemas.microsoft.com/office/drawing/2014/main" id="{44F26F55-AAB5-4367-B989-D76425E41944}"/>
              </a:ext>
            </a:extLst>
          </p:cNvPr>
          <p:cNvSpPr>
            <a:spLocks noGrp="1"/>
          </p:cNvSpPr>
          <p:nvPr>
            <p:ph idx="1"/>
          </p:nvPr>
        </p:nvSpPr>
        <p:spPr>
          <a:xfrm>
            <a:off x="2074333" y="2133600"/>
            <a:ext cx="9982199" cy="4724400"/>
          </a:xfrm>
        </p:spPr>
        <p:txBody>
          <a:bodyPr/>
          <a:lstStyle/>
          <a:p>
            <a:pPr marL="0" indent="0">
              <a:buNone/>
            </a:pPr>
            <a:r>
              <a:rPr lang="pl-PL" sz="2400" dirty="0">
                <a:solidFill>
                  <a:srgbClr val="FF0000"/>
                </a:solidFill>
              </a:rPr>
              <a:t>	</a:t>
            </a:r>
            <a:r>
              <a:rPr lang="pl-PL" sz="2000" dirty="0">
                <a:solidFill>
                  <a:srgbClr val="FF0000"/>
                </a:solidFill>
              </a:rPr>
              <a:t>						</a:t>
            </a:r>
            <a:r>
              <a:rPr lang="pl-PL" sz="2000" b="1" dirty="0">
                <a:solidFill>
                  <a:srgbClr val="FF0000"/>
                </a:solidFill>
              </a:rPr>
              <a:t>Składniki mineralne</a:t>
            </a:r>
          </a:p>
          <a:p>
            <a:pPr marL="0" indent="0">
              <a:buNone/>
            </a:pPr>
            <a:r>
              <a:rPr lang="pl-PL" sz="2000" dirty="0"/>
              <a:t>Składniki mineralne są to niezbędne do życia człowieka związki,  zapewniające prawidłowy rozwój  oraz zdrowie przez cały okres trwania życia.</a:t>
            </a:r>
          </a:p>
          <a:p>
            <a:pPr marL="0" indent="0">
              <a:buNone/>
            </a:pPr>
            <a:endParaRPr lang="pl-PL" dirty="0"/>
          </a:p>
          <a:p>
            <a:pPr marL="0" indent="0">
              <a:buNone/>
            </a:pPr>
            <a:endParaRPr lang="pl-PL" dirty="0"/>
          </a:p>
        </p:txBody>
      </p:sp>
      <p:pic>
        <p:nvPicPr>
          <p:cNvPr id="7" name="Obraz 6">
            <a:extLst>
              <a:ext uri="{FF2B5EF4-FFF2-40B4-BE49-F238E27FC236}">
                <a16:creationId xmlns:a16="http://schemas.microsoft.com/office/drawing/2014/main" id="{A8E431AD-CC4B-4C86-8617-C1108C8B2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320" y="4030878"/>
            <a:ext cx="3901440" cy="2590800"/>
          </a:xfrm>
          <a:prstGeom prst="rect">
            <a:avLst/>
          </a:prstGeom>
        </p:spPr>
      </p:pic>
    </p:spTree>
    <p:extLst>
      <p:ext uri="{BB962C8B-B14F-4D97-AF65-F5344CB8AC3E}">
        <p14:creationId xmlns:p14="http://schemas.microsoft.com/office/powerpoint/2010/main" val="377161732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DCF1E8-0A42-4DEE-826D-C293DF5B7630}"/>
              </a:ext>
            </a:extLst>
          </p:cNvPr>
          <p:cNvSpPr>
            <a:spLocks noGrp="1"/>
          </p:cNvSpPr>
          <p:nvPr>
            <p:ph type="title"/>
          </p:nvPr>
        </p:nvSpPr>
        <p:spPr/>
        <p:txBody>
          <a:bodyPr/>
          <a:lstStyle/>
          <a:p>
            <a:r>
              <a:rPr lang="pl-PL" b="1" dirty="0">
                <a:solidFill>
                  <a:srgbClr val="00B050"/>
                </a:solidFill>
              </a:rPr>
              <a:t>			Zdrowe odżywianie</a:t>
            </a:r>
            <a:endParaRPr lang="pl-PL" dirty="0"/>
          </a:p>
        </p:txBody>
      </p:sp>
      <p:sp>
        <p:nvSpPr>
          <p:cNvPr id="3" name="Symbol zastępczy zawartości 2">
            <a:extLst>
              <a:ext uri="{FF2B5EF4-FFF2-40B4-BE49-F238E27FC236}">
                <a16:creationId xmlns:a16="http://schemas.microsoft.com/office/drawing/2014/main" id="{2A1F9FA8-2065-4CFC-B081-6FB755E6A901}"/>
              </a:ext>
            </a:extLst>
          </p:cNvPr>
          <p:cNvSpPr>
            <a:spLocks noGrp="1"/>
          </p:cNvSpPr>
          <p:nvPr>
            <p:ph idx="1"/>
          </p:nvPr>
        </p:nvSpPr>
        <p:spPr>
          <a:xfrm>
            <a:off x="1888067" y="1718733"/>
            <a:ext cx="9982200" cy="5139267"/>
          </a:xfrm>
        </p:spPr>
        <p:txBody>
          <a:bodyPr/>
          <a:lstStyle/>
          <a:p>
            <a:pPr indent="-274320" algn="ctr">
              <a:lnSpc>
                <a:spcPct val="80000"/>
              </a:lnSpc>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2000" b="1" dirty="0">
                <a:solidFill>
                  <a:srgbClr val="FF0000"/>
                </a:solidFill>
              </a:rPr>
              <a:t>Woda</a:t>
            </a:r>
            <a:r>
              <a:rPr lang="pl-PL" sz="2000" b="1" i="1" dirty="0">
                <a:solidFill>
                  <a:srgbClr val="FF0000"/>
                </a:solidFill>
                <a:effectLst>
                  <a:outerShdw blurRad="38100" dist="38100" dir="2700000" algn="tl">
                    <a:srgbClr val="C0C0C0"/>
                  </a:outerShdw>
                </a:effectLst>
              </a:rPr>
              <a:t> </a:t>
            </a:r>
            <a:endParaRPr lang="en-GB" sz="2000" b="1" i="1" dirty="0">
              <a:solidFill>
                <a:srgbClr val="FF0000"/>
              </a:solidFill>
              <a:effectLst>
                <a:outerShdw blurRad="38100" dist="38100" dir="2700000" algn="tl">
                  <a:srgbClr val="C0C0C0"/>
                </a:outerShdw>
              </a:effectLst>
            </a:endParaRPr>
          </a:p>
          <a:p>
            <a:pPr indent="-274320" algn="ctr">
              <a:lnSpc>
                <a:spcPct val="80000"/>
              </a:lnSpc>
              <a:spcBef>
                <a:spcPts val="225"/>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900" b="1" i="1" dirty="0">
              <a:solidFill>
                <a:srgbClr val="000099"/>
              </a:solidFill>
              <a:effectLst>
                <a:outerShdw blurRad="38100" dist="38100" dir="2700000" algn="tl">
                  <a:srgbClr val="C0C0C0"/>
                </a:outerShdw>
              </a:effectLst>
            </a:endParaRPr>
          </a:p>
          <a:p>
            <a:pPr indent="-274320">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400" dirty="0">
                <a:solidFill>
                  <a:srgbClr val="000000"/>
                </a:solidFill>
              </a:rPr>
              <a:t>	</a:t>
            </a:r>
            <a:r>
              <a:rPr lang="pl-PL" sz="2000" dirty="0">
                <a:solidFill>
                  <a:srgbClr val="000000"/>
                </a:solidFill>
              </a:rPr>
              <a:t>Woda nie</a:t>
            </a:r>
            <a:r>
              <a:rPr lang="en-GB" sz="2000" dirty="0">
                <a:solidFill>
                  <a:srgbClr val="000000"/>
                </a:solidFill>
              </a:rPr>
              <a:t> jest </a:t>
            </a:r>
            <a:r>
              <a:rPr lang="pl-PL" sz="2000" dirty="0">
                <a:solidFill>
                  <a:srgbClr val="000000"/>
                </a:solidFill>
              </a:rPr>
              <a:t>składnikiem</a:t>
            </a:r>
            <a:r>
              <a:rPr lang="en-GB" sz="2000" dirty="0">
                <a:solidFill>
                  <a:srgbClr val="000000"/>
                </a:solidFill>
              </a:rPr>
              <a:t> </a:t>
            </a:r>
            <a:r>
              <a:rPr lang="pl-PL" sz="2000" dirty="0">
                <a:solidFill>
                  <a:srgbClr val="000000"/>
                </a:solidFill>
              </a:rPr>
              <a:t>pokarmowym , lecz </a:t>
            </a:r>
            <a:r>
              <a:rPr lang="en-GB" sz="2000" dirty="0">
                <a:solidFill>
                  <a:srgbClr val="000000"/>
                </a:solidFill>
              </a:rPr>
              <a:t>jest </a:t>
            </a:r>
            <a:r>
              <a:rPr lang="pl-PL" sz="2000" dirty="0">
                <a:solidFill>
                  <a:srgbClr val="000000"/>
                </a:solidFill>
              </a:rPr>
              <a:t>niezbędna do życia</a:t>
            </a:r>
            <a:r>
              <a:rPr lang="en-GB" sz="2000" dirty="0">
                <a:solidFill>
                  <a:srgbClr val="000000"/>
                </a:solidFill>
              </a:rPr>
              <a:t> </a:t>
            </a:r>
          </a:p>
          <a:p>
            <a:pPr marL="708660" lvl="1" indent="-342900">
              <a:buClr>
                <a:srgbClr val="000099"/>
              </a:buClr>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2000" dirty="0">
                <a:solidFill>
                  <a:srgbClr val="000000"/>
                </a:solidFill>
              </a:rPr>
              <a:t>Reguluje temperaturę ciała</a:t>
            </a:r>
            <a:endParaRPr lang="en-GB" sz="2000" dirty="0">
              <a:solidFill>
                <a:srgbClr val="000000"/>
              </a:solidFill>
            </a:endParaRPr>
          </a:p>
          <a:p>
            <a:pPr marL="708660" lvl="1" indent="-342900">
              <a:lnSpc>
                <a:spcPct val="80000"/>
              </a:lnSpc>
              <a:buClr>
                <a:srgbClr val="000099"/>
              </a:buClr>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2000" dirty="0">
                <a:solidFill>
                  <a:srgbClr val="000000"/>
                </a:solidFill>
              </a:rPr>
              <a:t>Transportuje składniki odżywcze</a:t>
            </a:r>
            <a:endParaRPr lang="en-GB" sz="2000" dirty="0">
              <a:solidFill>
                <a:srgbClr val="000000"/>
              </a:solidFill>
            </a:endParaRPr>
          </a:p>
          <a:p>
            <a:pPr marL="708660" lvl="1" indent="-342900">
              <a:lnSpc>
                <a:spcPct val="80000"/>
              </a:lnSpc>
              <a:buClr>
                <a:srgbClr val="000099"/>
              </a:buClr>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2000" dirty="0">
                <a:solidFill>
                  <a:srgbClr val="000000"/>
                </a:solidFill>
              </a:rPr>
              <a:t>Uczestniczy  w reakcjach biochemicznych</a:t>
            </a:r>
            <a:endParaRPr lang="en-GB" sz="2000" dirty="0">
              <a:solidFill>
                <a:srgbClr val="000000"/>
              </a:solidFill>
            </a:endParaRPr>
          </a:p>
          <a:p>
            <a:pPr indent="-274320">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dirty="0">
                <a:solidFill>
                  <a:srgbClr val="000000"/>
                </a:solidFill>
              </a:rPr>
              <a:t>	</a:t>
            </a:r>
            <a:r>
              <a:rPr lang="pl-PL" sz="2000" dirty="0">
                <a:solidFill>
                  <a:srgbClr val="000000"/>
                </a:solidFill>
              </a:rPr>
              <a:t>Źródłem wody są nie tylko napoje </a:t>
            </a:r>
            <a:r>
              <a:rPr lang="en-GB" sz="2000" dirty="0">
                <a:solidFill>
                  <a:srgbClr val="000000"/>
                </a:solidFill>
              </a:rPr>
              <a:t>, ale</a:t>
            </a:r>
            <a:r>
              <a:rPr lang="pl-PL" sz="2000" dirty="0">
                <a:solidFill>
                  <a:srgbClr val="000000"/>
                </a:solidFill>
              </a:rPr>
              <a:t> również produkty spożywcze</a:t>
            </a:r>
            <a:endParaRPr lang="en-GB" sz="2000" dirty="0">
              <a:solidFill>
                <a:srgbClr val="000000"/>
              </a:solidFill>
            </a:endParaRPr>
          </a:p>
          <a:p>
            <a:pPr marL="0" indent="0">
              <a:buNone/>
            </a:pPr>
            <a:endParaRPr lang="pl-PL" dirty="0"/>
          </a:p>
        </p:txBody>
      </p:sp>
      <p:pic>
        <p:nvPicPr>
          <p:cNvPr id="6" name="Picture 5">
            <a:hlinkClick r:id="rId2"/>
            <a:extLst>
              <a:ext uri="{FF2B5EF4-FFF2-40B4-BE49-F238E27FC236}">
                <a16:creationId xmlns:a16="http://schemas.microsoft.com/office/drawing/2014/main" id="{E5FF895B-ABF4-4C9B-B09A-DCF3395B2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556" y="4204982"/>
            <a:ext cx="2262852" cy="243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5157868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2F3F14-2A6C-4C15-8311-847824A0B13C}"/>
              </a:ext>
            </a:extLst>
          </p:cNvPr>
          <p:cNvSpPr>
            <a:spLocks noGrp="1"/>
          </p:cNvSpPr>
          <p:nvPr>
            <p:ph type="title"/>
          </p:nvPr>
        </p:nvSpPr>
        <p:spPr>
          <a:xfrm>
            <a:off x="2592925" y="624110"/>
            <a:ext cx="8911687" cy="1009957"/>
          </a:xfrm>
        </p:spPr>
        <p:txBody>
          <a:bodyPr/>
          <a:lstStyle/>
          <a:p>
            <a:r>
              <a:rPr lang="pl-PL" b="1" dirty="0">
                <a:solidFill>
                  <a:srgbClr val="00B050"/>
                </a:solidFill>
              </a:rPr>
              <a:t>			Zdrowe odżywianie</a:t>
            </a:r>
            <a:endParaRPr lang="pl-PL" dirty="0"/>
          </a:p>
        </p:txBody>
      </p:sp>
      <p:sp>
        <p:nvSpPr>
          <p:cNvPr id="3" name="Symbol zastępczy zawartości 2">
            <a:extLst>
              <a:ext uri="{FF2B5EF4-FFF2-40B4-BE49-F238E27FC236}">
                <a16:creationId xmlns:a16="http://schemas.microsoft.com/office/drawing/2014/main" id="{B2800D04-8816-453D-9E3E-345CDCEABC3D}"/>
              </a:ext>
            </a:extLst>
          </p:cNvPr>
          <p:cNvSpPr>
            <a:spLocks noGrp="1"/>
          </p:cNvSpPr>
          <p:nvPr>
            <p:ph idx="1"/>
          </p:nvPr>
        </p:nvSpPr>
        <p:spPr>
          <a:xfrm>
            <a:off x="838199" y="1825624"/>
            <a:ext cx="11039475" cy="5133976"/>
          </a:xfrm>
        </p:spPr>
        <p:txBody>
          <a:bodyPr/>
          <a:lstStyle/>
          <a:p>
            <a:pPr marL="0" indent="0">
              <a:buNone/>
            </a:pPr>
            <a:r>
              <a:rPr lang="pl-PL" altLang="pl-PL" sz="2000" b="1" dirty="0">
                <a:solidFill>
                  <a:srgbClr val="FF0000"/>
                </a:solidFill>
              </a:rPr>
              <a:t>							</a:t>
            </a:r>
            <a:r>
              <a:rPr lang="pl-PL" altLang="pl-PL" sz="2100" b="1" dirty="0">
                <a:solidFill>
                  <a:srgbClr val="FF0000"/>
                </a:solidFill>
              </a:rPr>
              <a:t>Więcej warzyw i owoców!!</a:t>
            </a:r>
          </a:p>
          <a:p>
            <a:pPr marL="0" indent="0">
              <a:buNone/>
            </a:pPr>
            <a:r>
              <a:rPr lang="pl-PL" altLang="pl-PL" sz="2000" dirty="0"/>
              <a:t>Warzywa i owoce oraz produkty pełnoziarniste są źródłem składników mineralnych </a:t>
            </a:r>
            <a:r>
              <a:rPr lang="en-GB" altLang="pl-PL" sz="2000" dirty="0"/>
              <a:t>,</a:t>
            </a:r>
            <a:r>
              <a:rPr lang="pl-PL" altLang="pl-PL" sz="2000" dirty="0"/>
              <a:t> czy witamin, ale i błonnika pokarmowego. Zmniejszają również uczucie sytości i zmniejszają spożycie energii.</a:t>
            </a:r>
            <a:endParaRPr lang="en-GB" altLang="pl-PL" sz="2000" dirty="0"/>
          </a:p>
          <a:p>
            <a:endParaRPr lang="pl-PL" dirty="0"/>
          </a:p>
        </p:txBody>
      </p:sp>
      <p:pic>
        <p:nvPicPr>
          <p:cNvPr id="5" name="Obraz 4">
            <a:extLst>
              <a:ext uri="{FF2B5EF4-FFF2-40B4-BE49-F238E27FC236}">
                <a16:creationId xmlns:a16="http://schemas.microsoft.com/office/drawing/2014/main" id="{A90E71FD-EAC7-485E-B889-916E22B4E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3609975"/>
            <a:ext cx="5695950" cy="2882900"/>
          </a:xfrm>
          <a:prstGeom prst="rect">
            <a:avLst/>
          </a:prstGeom>
        </p:spPr>
      </p:pic>
    </p:spTree>
    <p:extLst>
      <p:ext uri="{BB962C8B-B14F-4D97-AF65-F5344CB8AC3E}">
        <p14:creationId xmlns:p14="http://schemas.microsoft.com/office/powerpoint/2010/main" val="373464201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C73137-FE4C-476A-A15C-E730A5B3AA50}"/>
              </a:ext>
            </a:extLst>
          </p:cNvPr>
          <p:cNvSpPr>
            <a:spLocks noGrp="1"/>
          </p:cNvSpPr>
          <p:nvPr>
            <p:ph type="title"/>
          </p:nvPr>
        </p:nvSpPr>
        <p:spPr/>
        <p:txBody>
          <a:bodyPr/>
          <a:lstStyle/>
          <a:p>
            <a:r>
              <a:rPr lang="pl-PL" b="1" dirty="0">
                <a:solidFill>
                  <a:srgbClr val="00B050"/>
                </a:solidFill>
              </a:rPr>
              <a:t>Zdrowe żywienie – </a:t>
            </a:r>
            <a:r>
              <a:rPr lang="pl-PL" b="1" dirty="0">
                <a:solidFill>
                  <a:srgbClr val="FF0000"/>
                </a:solidFill>
              </a:rPr>
              <a:t>niezdrowe żywienie</a:t>
            </a:r>
            <a:endParaRPr lang="pl-PL" dirty="0">
              <a:solidFill>
                <a:srgbClr val="FF0000"/>
              </a:solidFill>
            </a:endParaRPr>
          </a:p>
        </p:txBody>
      </p:sp>
      <p:sp>
        <p:nvSpPr>
          <p:cNvPr id="3" name="Symbol zastępczy zawartości 2">
            <a:extLst>
              <a:ext uri="{FF2B5EF4-FFF2-40B4-BE49-F238E27FC236}">
                <a16:creationId xmlns:a16="http://schemas.microsoft.com/office/drawing/2014/main" id="{77202ECF-1321-46E5-AC0E-E6906697BCB8}"/>
              </a:ext>
            </a:extLst>
          </p:cNvPr>
          <p:cNvSpPr>
            <a:spLocks noGrp="1"/>
          </p:cNvSpPr>
          <p:nvPr>
            <p:ph idx="1"/>
          </p:nvPr>
        </p:nvSpPr>
        <p:spPr>
          <a:xfrm>
            <a:off x="2589212" y="1507067"/>
            <a:ext cx="8915400" cy="5113866"/>
          </a:xfrm>
        </p:spPr>
        <p:txBody>
          <a:bodyPr>
            <a:normAutofit/>
          </a:bodyPr>
          <a:lstStyle/>
          <a:p>
            <a:pPr marL="2743200" lvl="6" indent="0">
              <a:buNone/>
            </a:pPr>
            <a:r>
              <a:rPr lang="pl-PL" sz="2000" b="1" dirty="0">
                <a:solidFill>
                  <a:srgbClr val="FF0000"/>
                </a:solidFill>
              </a:rPr>
              <a:t>Czego powinniśmy unikać</a:t>
            </a:r>
          </a:p>
          <a:p>
            <a:pPr marL="2743200" lvl="6" indent="0">
              <a:buNone/>
            </a:pPr>
            <a:endParaRPr lang="pl-PL" sz="2000" b="1" dirty="0">
              <a:solidFill>
                <a:srgbClr val="FF0000"/>
              </a:solidFill>
            </a:endParaRPr>
          </a:p>
          <a:p>
            <a:pPr marL="2743200" lvl="6" indent="0">
              <a:buNone/>
            </a:pPr>
            <a:endParaRPr lang="pl-PL" sz="2000" b="1" dirty="0">
              <a:solidFill>
                <a:srgbClr val="FF0000"/>
              </a:solidFill>
            </a:endParaRPr>
          </a:p>
        </p:txBody>
      </p:sp>
      <p:pic>
        <p:nvPicPr>
          <p:cNvPr id="5" name="Obraz 4">
            <a:extLst>
              <a:ext uri="{FF2B5EF4-FFF2-40B4-BE49-F238E27FC236}">
                <a16:creationId xmlns:a16="http://schemas.microsoft.com/office/drawing/2014/main" id="{C878BCE8-086F-4323-8C49-0D47C1C3B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740" y="1972733"/>
            <a:ext cx="7127320" cy="4261157"/>
          </a:xfrm>
          <a:prstGeom prst="rect">
            <a:avLst/>
          </a:prstGeom>
        </p:spPr>
      </p:pic>
    </p:spTree>
    <p:extLst>
      <p:ext uri="{BB962C8B-B14F-4D97-AF65-F5344CB8AC3E}">
        <p14:creationId xmlns:p14="http://schemas.microsoft.com/office/powerpoint/2010/main" val="140168936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50716E-EB0F-4A53-9151-67BB5A20F331}"/>
              </a:ext>
            </a:extLst>
          </p:cNvPr>
          <p:cNvSpPr>
            <a:spLocks noGrp="1"/>
          </p:cNvSpPr>
          <p:nvPr>
            <p:ph type="title"/>
          </p:nvPr>
        </p:nvSpPr>
        <p:spPr>
          <a:xfrm>
            <a:off x="2592925" y="624110"/>
            <a:ext cx="8911687" cy="874490"/>
          </a:xfrm>
        </p:spPr>
        <p:txBody>
          <a:bodyPr/>
          <a:lstStyle/>
          <a:p>
            <a:r>
              <a:rPr lang="pl-PL" b="1" dirty="0">
                <a:solidFill>
                  <a:srgbClr val="00B050"/>
                </a:solidFill>
              </a:rPr>
              <a:t>Zdrowe żywienie – </a:t>
            </a:r>
            <a:r>
              <a:rPr lang="pl-PL" b="1" dirty="0">
                <a:solidFill>
                  <a:srgbClr val="FF0000"/>
                </a:solidFill>
              </a:rPr>
              <a:t>niezdrowe żywienie</a:t>
            </a:r>
            <a:endParaRPr lang="pl-PL" dirty="0"/>
          </a:p>
        </p:txBody>
      </p:sp>
      <p:sp>
        <p:nvSpPr>
          <p:cNvPr id="3" name="Symbol zastępczy zawartości 2">
            <a:extLst>
              <a:ext uri="{FF2B5EF4-FFF2-40B4-BE49-F238E27FC236}">
                <a16:creationId xmlns:a16="http://schemas.microsoft.com/office/drawing/2014/main" id="{D61364D4-F28B-40CA-925F-EED3B6BE9E45}"/>
              </a:ext>
            </a:extLst>
          </p:cNvPr>
          <p:cNvSpPr>
            <a:spLocks noGrp="1"/>
          </p:cNvSpPr>
          <p:nvPr>
            <p:ph idx="1"/>
          </p:nvPr>
        </p:nvSpPr>
        <p:spPr>
          <a:xfrm>
            <a:off x="1346200" y="1498600"/>
            <a:ext cx="9853612" cy="5300133"/>
          </a:xfrm>
        </p:spPr>
        <p:txBody>
          <a:bodyPr/>
          <a:lstStyle/>
          <a:p>
            <a:pPr marL="0" indent="0">
              <a:buNone/>
            </a:pPr>
            <a:r>
              <a:rPr lang="pl-PL" dirty="0"/>
              <a:t>							</a:t>
            </a:r>
            <a:r>
              <a:rPr lang="pl-PL" sz="2000" b="1" dirty="0">
                <a:solidFill>
                  <a:srgbClr val="FF0000"/>
                </a:solidFill>
              </a:rPr>
              <a:t>Czego powinniśmy unikać </a:t>
            </a:r>
          </a:p>
          <a:p>
            <a:pPr>
              <a:buFont typeface="Wingdings" panose="05000000000000000000" pitchFamily="2" charset="2"/>
              <a:buChar char="Ø"/>
            </a:pPr>
            <a:r>
              <a:rPr lang="pl-PL" dirty="0"/>
              <a:t>Napoje gazowane </a:t>
            </a:r>
          </a:p>
          <a:p>
            <a:pPr>
              <a:buFont typeface="Wingdings" panose="05000000000000000000" pitchFamily="2" charset="2"/>
              <a:buChar char="Ø"/>
            </a:pPr>
            <a:r>
              <a:rPr lang="pl-PL" dirty="0"/>
              <a:t>Napoje gazowane zawierają zwykle bardzo dużo cukru, ale bardzo mało substancji  odżywczych.  Spożywanie ich może przyczyniać się do tycia.  Zawierają  barwniki oraz dużo substancji chemicznych, które definiują ich smak. Kolejnym elementem, który negatywnie wpływa na zdrowie naszego organizmu  jest zawarty w napojach gazowanych fosfor.  Powoduje on wypłukiwanie wapnia z organizmu, a tym samym może zwiększać ryzyko osteoporozy, chorób zębów, przyzębia, dziąseł a także niszczyć szkliwo na zębach.</a:t>
            </a:r>
          </a:p>
          <a:p>
            <a:pPr>
              <a:buFont typeface="Wingdings" panose="05000000000000000000" pitchFamily="2" charset="2"/>
              <a:buChar char="Ø"/>
            </a:pPr>
            <a:endParaRPr lang="pl-PL" dirty="0"/>
          </a:p>
          <a:p>
            <a:pPr>
              <a:buFont typeface="Wingdings" panose="05000000000000000000" pitchFamily="2" charset="2"/>
              <a:buChar char="Ø"/>
            </a:pPr>
            <a:endParaRPr lang="pl-PL" dirty="0"/>
          </a:p>
        </p:txBody>
      </p:sp>
      <p:pic>
        <p:nvPicPr>
          <p:cNvPr id="5" name="Obraz 4">
            <a:extLst>
              <a:ext uri="{FF2B5EF4-FFF2-40B4-BE49-F238E27FC236}">
                <a16:creationId xmlns:a16="http://schemas.microsoft.com/office/drawing/2014/main" id="{5E13DF52-E4B1-4B7A-8B23-2190830CD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333" y="4210355"/>
            <a:ext cx="5418667" cy="2435977"/>
          </a:xfrm>
          <a:prstGeom prst="rect">
            <a:avLst/>
          </a:prstGeom>
        </p:spPr>
      </p:pic>
    </p:spTree>
    <p:extLst>
      <p:ext uri="{BB962C8B-B14F-4D97-AF65-F5344CB8AC3E}">
        <p14:creationId xmlns:p14="http://schemas.microsoft.com/office/powerpoint/2010/main" val="328833705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CA4414-1EA0-4D4C-B610-0A28E50CDF58}"/>
              </a:ext>
            </a:extLst>
          </p:cNvPr>
          <p:cNvSpPr>
            <a:spLocks noGrp="1"/>
          </p:cNvSpPr>
          <p:nvPr>
            <p:ph type="title"/>
          </p:nvPr>
        </p:nvSpPr>
        <p:spPr/>
        <p:txBody>
          <a:bodyPr/>
          <a:lstStyle/>
          <a:p>
            <a:r>
              <a:rPr lang="pl-PL" b="1" dirty="0">
                <a:solidFill>
                  <a:srgbClr val="00B050"/>
                </a:solidFill>
              </a:rPr>
              <a:t>Zdrowe żywienie – </a:t>
            </a:r>
            <a:r>
              <a:rPr lang="pl-PL" b="1" dirty="0">
                <a:solidFill>
                  <a:srgbClr val="FF0000"/>
                </a:solidFill>
              </a:rPr>
              <a:t>niezdrowe żywienie</a:t>
            </a:r>
            <a:endParaRPr lang="pl-PL" dirty="0"/>
          </a:p>
        </p:txBody>
      </p:sp>
      <p:sp>
        <p:nvSpPr>
          <p:cNvPr id="3" name="Symbol zastępczy zawartości 2">
            <a:extLst>
              <a:ext uri="{FF2B5EF4-FFF2-40B4-BE49-F238E27FC236}">
                <a16:creationId xmlns:a16="http://schemas.microsoft.com/office/drawing/2014/main" id="{B717DA62-B4DC-4D11-A644-B3FC03159B3B}"/>
              </a:ext>
            </a:extLst>
          </p:cNvPr>
          <p:cNvSpPr>
            <a:spLocks noGrp="1"/>
          </p:cNvSpPr>
          <p:nvPr>
            <p:ph idx="1"/>
          </p:nvPr>
        </p:nvSpPr>
        <p:spPr>
          <a:xfrm>
            <a:off x="2589212" y="1566333"/>
            <a:ext cx="8915400" cy="5071533"/>
          </a:xfrm>
        </p:spPr>
        <p:txBody>
          <a:bodyPr/>
          <a:lstStyle/>
          <a:p>
            <a:pPr marL="0" indent="0">
              <a:buNone/>
            </a:pPr>
            <a:r>
              <a:rPr lang="pl-PL" dirty="0"/>
              <a:t>									</a:t>
            </a:r>
            <a:r>
              <a:rPr lang="pl-PL" sz="2000" b="1" dirty="0">
                <a:solidFill>
                  <a:srgbClr val="FF0000"/>
                </a:solidFill>
              </a:rPr>
              <a:t>Chipsy </a:t>
            </a:r>
          </a:p>
          <a:p>
            <a:pPr>
              <a:buFont typeface="Wingdings" panose="05000000000000000000" pitchFamily="2" charset="2"/>
              <a:buChar char="Ø"/>
            </a:pPr>
            <a:r>
              <a:rPr lang="pl-PL" dirty="0"/>
              <a:t>Dlaczego niezdrowe?  Po pierwsze na skutek smażenia wytwarza się </a:t>
            </a:r>
            <a:r>
              <a:rPr lang="pl-PL" dirty="0" err="1"/>
              <a:t>akrylamid</a:t>
            </a:r>
            <a:r>
              <a:rPr lang="pl-PL" dirty="0"/>
              <a:t>,  substancja, która jest toksyczna dla układu nerwowego, może być również czynnikiem  rakotwórczym; a najwięcej jest niej właśnie w chipsach. </a:t>
            </a:r>
          </a:p>
          <a:p>
            <a:pPr>
              <a:buFont typeface="Wingdings" panose="05000000000000000000" pitchFamily="2" charset="2"/>
              <a:buChar char="Ø"/>
            </a:pPr>
            <a:r>
              <a:rPr lang="pl-PL" dirty="0"/>
              <a:t>Dla uzyskania pożądanego smaku do chipsów dodaje się polepszacze smaku oraz  konserwanty .  </a:t>
            </a:r>
          </a:p>
          <a:p>
            <a:pPr marL="0" indent="0">
              <a:buNone/>
            </a:pPr>
            <a:r>
              <a:rPr lang="pl-PL" dirty="0"/>
              <a:t>			</a:t>
            </a:r>
            <a:r>
              <a:rPr lang="pl-PL" b="1" dirty="0">
                <a:solidFill>
                  <a:srgbClr val="FF0000"/>
                </a:solidFill>
              </a:rPr>
              <a:t>100g chipsów zawiera ok. 500 Kcal !!!</a:t>
            </a:r>
          </a:p>
        </p:txBody>
      </p:sp>
      <p:pic>
        <p:nvPicPr>
          <p:cNvPr id="5" name="Obraz 4">
            <a:extLst>
              <a:ext uri="{FF2B5EF4-FFF2-40B4-BE49-F238E27FC236}">
                <a16:creationId xmlns:a16="http://schemas.microsoft.com/office/drawing/2014/main" id="{3D0F8688-D78A-42E1-9BD5-6F0AB9115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033" y="4292293"/>
            <a:ext cx="5793317" cy="2476807"/>
          </a:xfrm>
          <a:prstGeom prst="rect">
            <a:avLst/>
          </a:prstGeom>
        </p:spPr>
      </p:pic>
    </p:spTree>
    <p:extLst>
      <p:ext uri="{BB962C8B-B14F-4D97-AF65-F5344CB8AC3E}">
        <p14:creationId xmlns:p14="http://schemas.microsoft.com/office/powerpoint/2010/main" val="252485768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B681E2-DD6C-445D-AC5E-C16C9C1C1F1F}"/>
              </a:ext>
            </a:extLst>
          </p:cNvPr>
          <p:cNvSpPr>
            <a:spLocks noGrp="1"/>
          </p:cNvSpPr>
          <p:nvPr>
            <p:ph type="title"/>
          </p:nvPr>
        </p:nvSpPr>
        <p:spPr/>
        <p:txBody>
          <a:bodyPr/>
          <a:lstStyle/>
          <a:p>
            <a:r>
              <a:rPr lang="pl-PL" b="1" dirty="0">
                <a:solidFill>
                  <a:srgbClr val="00B050"/>
                </a:solidFill>
              </a:rPr>
              <a:t>Zdrowe żywienie – </a:t>
            </a:r>
            <a:r>
              <a:rPr lang="pl-PL" b="1" dirty="0">
                <a:solidFill>
                  <a:srgbClr val="FF0000"/>
                </a:solidFill>
              </a:rPr>
              <a:t>niezdrowe żywienie</a:t>
            </a:r>
            <a:endParaRPr lang="pl-PL" dirty="0"/>
          </a:p>
        </p:txBody>
      </p:sp>
      <p:sp>
        <p:nvSpPr>
          <p:cNvPr id="3" name="Symbol zastępczy zawartości 2">
            <a:extLst>
              <a:ext uri="{FF2B5EF4-FFF2-40B4-BE49-F238E27FC236}">
                <a16:creationId xmlns:a16="http://schemas.microsoft.com/office/drawing/2014/main" id="{A1F5F2C5-5E5D-4163-8C6B-6860975D03E8}"/>
              </a:ext>
            </a:extLst>
          </p:cNvPr>
          <p:cNvSpPr>
            <a:spLocks noGrp="1"/>
          </p:cNvSpPr>
          <p:nvPr>
            <p:ph idx="1"/>
          </p:nvPr>
        </p:nvSpPr>
        <p:spPr>
          <a:xfrm>
            <a:off x="1610315" y="2133600"/>
            <a:ext cx="9894297" cy="4724400"/>
          </a:xfrm>
        </p:spPr>
        <p:txBody>
          <a:bodyPr/>
          <a:lstStyle/>
          <a:p>
            <a:pPr marL="0" indent="0">
              <a:buNone/>
            </a:pPr>
            <a:r>
              <a:rPr lang="pl-PL" dirty="0"/>
              <a:t>							</a:t>
            </a:r>
            <a:r>
              <a:rPr lang="pl-PL" sz="2000" b="1" dirty="0">
                <a:solidFill>
                  <a:srgbClr val="FF0000"/>
                </a:solidFill>
              </a:rPr>
              <a:t>	Słodycze </a:t>
            </a:r>
          </a:p>
          <a:p>
            <a:pPr marL="0" indent="0">
              <a:buNone/>
            </a:pPr>
            <a:r>
              <a:rPr lang="pl-PL" sz="2000" dirty="0"/>
              <a:t>Słodycze można jeść, ale w umiarkowanych ilościach.  Nie wolno zastępować nimi normalnych posiłków !</a:t>
            </a:r>
          </a:p>
          <a:p>
            <a:pPr marL="0" indent="0">
              <a:buNone/>
            </a:pPr>
            <a:endParaRPr lang="pl-PL" sz="2000" dirty="0"/>
          </a:p>
          <a:p>
            <a:pPr marL="0" indent="0">
              <a:buNone/>
            </a:pPr>
            <a:endParaRPr lang="pl-PL" sz="2000" dirty="0"/>
          </a:p>
        </p:txBody>
      </p:sp>
      <p:pic>
        <p:nvPicPr>
          <p:cNvPr id="5" name="Obraz 4">
            <a:extLst>
              <a:ext uri="{FF2B5EF4-FFF2-40B4-BE49-F238E27FC236}">
                <a16:creationId xmlns:a16="http://schemas.microsoft.com/office/drawing/2014/main" id="{9102D151-9BC0-4537-AF29-BA375EB24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580" y="3429000"/>
            <a:ext cx="7646973" cy="3076996"/>
          </a:xfrm>
          <a:prstGeom prst="rect">
            <a:avLst/>
          </a:prstGeom>
        </p:spPr>
      </p:pic>
    </p:spTree>
    <p:extLst>
      <p:ext uri="{BB962C8B-B14F-4D97-AF65-F5344CB8AC3E}">
        <p14:creationId xmlns:p14="http://schemas.microsoft.com/office/powerpoint/2010/main" val="143647035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1D833E-F82B-4309-8BC7-A1CDD879232C}"/>
              </a:ext>
            </a:extLst>
          </p:cNvPr>
          <p:cNvSpPr>
            <a:spLocks noGrp="1"/>
          </p:cNvSpPr>
          <p:nvPr>
            <p:ph type="title"/>
          </p:nvPr>
        </p:nvSpPr>
        <p:spPr/>
        <p:txBody>
          <a:bodyPr/>
          <a:lstStyle/>
          <a:p>
            <a:r>
              <a:rPr lang="pl-PL" b="1" dirty="0">
                <a:solidFill>
                  <a:srgbClr val="00B050"/>
                </a:solidFill>
              </a:rPr>
              <a:t>Zdrowe żywienie – </a:t>
            </a:r>
            <a:r>
              <a:rPr lang="pl-PL" b="1" dirty="0">
                <a:solidFill>
                  <a:srgbClr val="FF0000"/>
                </a:solidFill>
              </a:rPr>
              <a:t>niezdrowe żywienie</a:t>
            </a:r>
            <a:endParaRPr lang="pl-PL" dirty="0"/>
          </a:p>
        </p:txBody>
      </p:sp>
      <p:sp>
        <p:nvSpPr>
          <p:cNvPr id="3" name="Symbol zastępczy zawartości 2">
            <a:extLst>
              <a:ext uri="{FF2B5EF4-FFF2-40B4-BE49-F238E27FC236}">
                <a16:creationId xmlns:a16="http://schemas.microsoft.com/office/drawing/2014/main" id="{85A62CCA-2366-43BF-A566-ADFDFBB8CC83}"/>
              </a:ext>
            </a:extLst>
          </p:cNvPr>
          <p:cNvSpPr>
            <a:spLocks noGrp="1"/>
          </p:cNvSpPr>
          <p:nvPr>
            <p:ph idx="1"/>
          </p:nvPr>
        </p:nvSpPr>
        <p:spPr>
          <a:xfrm>
            <a:off x="2589212" y="1464658"/>
            <a:ext cx="8915400" cy="5324560"/>
          </a:xfrm>
        </p:spPr>
        <p:txBody>
          <a:bodyPr/>
          <a:lstStyle/>
          <a:p>
            <a:pPr marL="0" indent="0">
              <a:buNone/>
            </a:pPr>
            <a:r>
              <a:rPr lang="pl-PL" dirty="0"/>
              <a:t>								</a:t>
            </a:r>
            <a:r>
              <a:rPr lang="pl-PL" sz="2000" b="1" dirty="0">
                <a:solidFill>
                  <a:srgbClr val="FF0000"/>
                </a:solidFill>
              </a:rPr>
              <a:t>Fast </a:t>
            </a:r>
            <a:r>
              <a:rPr lang="pl-PL" sz="2000" b="1" dirty="0" err="1">
                <a:solidFill>
                  <a:srgbClr val="FF0000"/>
                </a:solidFill>
              </a:rPr>
              <a:t>Foody</a:t>
            </a:r>
            <a:r>
              <a:rPr lang="pl-PL" sz="2000" b="1" dirty="0">
                <a:solidFill>
                  <a:srgbClr val="FF0000"/>
                </a:solidFill>
              </a:rPr>
              <a:t> </a:t>
            </a:r>
          </a:p>
          <a:p>
            <a:pPr marL="0" indent="0">
              <a:buNone/>
            </a:pPr>
            <a:r>
              <a:rPr lang="pl-PL" sz="2000" dirty="0"/>
              <a:t>Rodzaj pożywienia szybko przygotowywanego i serwowanego na poczekaniu.  Zwykle zawiera dużą ilość tłuszczów i węglowodanów,  przy równoczesnym  niedoborze cennych dla organizmu substancji  witamin i minerałów.</a:t>
            </a:r>
          </a:p>
          <a:p>
            <a:pPr marL="0" indent="0">
              <a:buNone/>
            </a:pPr>
            <a:endParaRPr lang="pl-PL" sz="2000" dirty="0"/>
          </a:p>
        </p:txBody>
      </p:sp>
      <p:pic>
        <p:nvPicPr>
          <p:cNvPr id="5" name="Obraz 4">
            <a:extLst>
              <a:ext uri="{FF2B5EF4-FFF2-40B4-BE49-F238E27FC236}">
                <a16:creationId xmlns:a16="http://schemas.microsoft.com/office/drawing/2014/main" id="{25E324EB-CD18-4772-A7E8-28D482996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180" y="3317229"/>
            <a:ext cx="6209921" cy="2856995"/>
          </a:xfrm>
          <a:prstGeom prst="rect">
            <a:avLst/>
          </a:prstGeom>
        </p:spPr>
      </p:pic>
    </p:spTree>
    <p:extLst>
      <p:ext uri="{BB962C8B-B14F-4D97-AF65-F5344CB8AC3E}">
        <p14:creationId xmlns:p14="http://schemas.microsoft.com/office/powerpoint/2010/main" val="96847875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CD665D-CDB1-4C47-99F5-6958CBB9F852}"/>
              </a:ext>
            </a:extLst>
          </p:cNvPr>
          <p:cNvSpPr>
            <a:spLocks noGrp="1"/>
          </p:cNvSpPr>
          <p:nvPr>
            <p:ph type="title"/>
          </p:nvPr>
        </p:nvSpPr>
        <p:spPr/>
        <p:txBody>
          <a:bodyPr/>
          <a:lstStyle/>
          <a:p>
            <a:r>
              <a:rPr lang="pl-PL" b="1" dirty="0">
                <a:solidFill>
                  <a:srgbClr val="00B050"/>
                </a:solidFill>
              </a:rPr>
              <a:t>Zdrowe żywienie – </a:t>
            </a:r>
            <a:r>
              <a:rPr lang="pl-PL" b="1" dirty="0">
                <a:solidFill>
                  <a:srgbClr val="FF0000"/>
                </a:solidFill>
              </a:rPr>
              <a:t>niezdrowe żywienie</a:t>
            </a:r>
            <a:endParaRPr lang="pl-PL" dirty="0"/>
          </a:p>
        </p:txBody>
      </p:sp>
      <p:sp>
        <p:nvSpPr>
          <p:cNvPr id="3" name="Symbol zastępczy zawartości 2">
            <a:extLst>
              <a:ext uri="{FF2B5EF4-FFF2-40B4-BE49-F238E27FC236}">
                <a16:creationId xmlns:a16="http://schemas.microsoft.com/office/drawing/2014/main" id="{0CDFE852-C937-471E-B9BA-6D0B3E9EDCDE}"/>
              </a:ext>
            </a:extLst>
          </p:cNvPr>
          <p:cNvSpPr>
            <a:spLocks noGrp="1"/>
          </p:cNvSpPr>
          <p:nvPr>
            <p:ph idx="1"/>
          </p:nvPr>
        </p:nvSpPr>
        <p:spPr/>
        <p:txBody>
          <a:bodyPr/>
          <a:lstStyle/>
          <a:p>
            <a:endParaRPr lang="pl-PL" dirty="0"/>
          </a:p>
          <a:p>
            <a:endParaRPr lang="pl-PL" dirty="0"/>
          </a:p>
          <a:p>
            <a:endParaRPr lang="pl-PL" dirty="0"/>
          </a:p>
          <a:p>
            <a:endParaRPr lang="pl-PL" dirty="0"/>
          </a:p>
          <a:p>
            <a:pPr marL="0" indent="0">
              <a:buNone/>
            </a:pPr>
            <a:r>
              <a:rPr lang="pl-PL" dirty="0"/>
              <a:t>				</a:t>
            </a:r>
            <a:r>
              <a:rPr lang="pl-PL" sz="3600" dirty="0"/>
              <a:t>Dziękuję za uwagę</a:t>
            </a:r>
          </a:p>
        </p:txBody>
      </p:sp>
    </p:spTree>
    <p:extLst>
      <p:ext uri="{BB962C8B-B14F-4D97-AF65-F5344CB8AC3E}">
        <p14:creationId xmlns:p14="http://schemas.microsoft.com/office/powerpoint/2010/main" val="23877125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028013-3295-4BCA-9B1D-C96F2F8D4145}"/>
              </a:ext>
            </a:extLst>
          </p:cNvPr>
          <p:cNvSpPr>
            <a:spLocks noGrp="1"/>
          </p:cNvSpPr>
          <p:nvPr>
            <p:ph type="title"/>
          </p:nvPr>
        </p:nvSpPr>
        <p:spPr/>
        <p:txBody>
          <a:bodyPr/>
          <a:lstStyle/>
          <a:p>
            <a:r>
              <a:rPr lang="pl-PL" dirty="0"/>
              <a:t>			</a:t>
            </a:r>
            <a:r>
              <a:rPr lang="pl-PL" b="1" dirty="0">
                <a:solidFill>
                  <a:srgbClr val="00B050"/>
                </a:solidFill>
              </a:rPr>
              <a:t>Zdrowe odżywianie</a:t>
            </a:r>
          </a:p>
        </p:txBody>
      </p:sp>
      <p:sp>
        <p:nvSpPr>
          <p:cNvPr id="3" name="Symbol zastępczy zawartości 2">
            <a:extLst>
              <a:ext uri="{FF2B5EF4-FFF2-40B4-BE49-F238E27FC236}">
                <a16:creationId xmlns:a16="http://schemas.microsoft.com/office/drawing/2014/main" id="{451C33BA-D6B3-49F7-B9E2-850190B61032}"/>
              </a:ext>
            </a:extLst>
          </p:cNvPr>
          <p:cNvSpPr>
            <a:spLocks noGrp="1"/>
          </p:cNvSpPr>
          <p:nvPr>
            <p:ph idx="1"/>
          </p:nvPr>
        </p:nvSpPr>
        <p:spPr/>
        <p:txBody>
          <a:bodyPr/>
          <a:lstStyle/>
          <a:p>
            <a:pPr algn="ctr">
              <a:spcBef>
                <a:spcPts val="600"/>
              </a:spcBef>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altLang="pl-PL" sz="2400" dirty="0"/>
              <a:t>	</a:t>
            </a:r>
          </a:p>
          <a:p>
            <a:pPr algn="ctr">
              <a:spcBef>
                <a:spcPts val="600"/>
              </a:spcBef>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altLang="pl-PL" sz="2400" b="1" dirty="0">
                <a:solidFill>
                  <a:srgbClr val="FF0000"/>
                </a:solidFill>
              </a:rPr>
              <a:t>PRAWIDŁOWE ODŻYWIANIE</a:t>
            </a:r>
          </a:p>
          <a:p>
            <a:pPr algn="ctr">
              <a:spcBef>
                <a:spcPts val="600"/>
              </a:spcBef>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altLang="pl-PL" sz="2400" b="1" dirty="0"/>
              <a:t>=</a:t>
            </a:r>
          </a:p>
          <a:p>
            <a:pPr algn="ctr">
              <a:spcBef>
                <a:spcPts val="600"/>
              </a:spcBef>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pl-PL" altLang="pl-PL" sz="2400" b="1" dirty="0">
                <a:solidFill>
                  <a:srgbClr val="003366"/>
                </a:solidFill>
              </a:rPr>
              <a:t>Dostarczanie niezbędnych składników pokarmowych </a:t>
            </a:r>
            <a:endParaRPr lang="en-GB" altLang="pl-PL" sz="2400" b="1" dirty="0">
              <a:solidFill>
                <a:srgbClr val="003366"/>
              </a:solidFill>
            </a:endParaRPr>
          </a:p>
          <a:p>
            <a:pPr algn="ctr">
              <a:spcBef>
                <a:spcPts val="600"/>
              </a:spcBef>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altLang="pl-PL" sz="2400" b="1" dirty="0"/>
              <a:t>+</a:t>
            </a:r>
          </a:p>
          <a:p>
            <a:pPr algn="ctr">
              <a:spcBef>
                <a:spcPts val="600"/>
              </a:spcBef>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pl-PL" altLang="pl-PL" sz="2400" b="1" dirty="0">
                <a:solidFill>
                  <a:srgbClr val="99CC00"/>
                </a:solidFill>
              </a:rPr>
              <a:t>Regularność posiłków</a:t>
            </a:r>
            <a:endParaRPr lang="en-GB" altLang="pl-PL" sz="2400" b="1" dirty="0">
              <a:solidFill>
                <a:srgbClr val="99CC00"/>
              </a:solidFill>
            </a:endParaRPr>
          </a:p>
          <a:p>
            <a:pPr marL="0" indent="0">
              <a:buNone/>
            </a:pPr>
            <a:endParaRPr lang="pl-PL" dirty="0"/>
          </a:p>
        </p:txBody>
      </p:sp>
    </p:spTree>
    <p:extLst>
      <p:ext uri="{BB962C8B-B14F-4D97-AF65-F5344CB8AC3E}">
        <p14:creationId xmlns:p14="http://schemas.microsoft.com/office/powerpoint/2010/main" val="109423638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8828CB-089F-43A1-87AE-423B921CBBBA}"/>
              </a:ext>
            </a:extLst>
          </p:cNvPr>
          <p:cNvSpPr>
            <a:spLocks noGrp="1"/>
          </p:cNvSpPr>
          <p:nvPr>
            <p:ph type="title"/>
          </p:nvPr>
        </p:nvSpPr>
        <p:spPr/>
        <p:txBody>
          <a:bodyPr/>
          <a:lstStyle/>
          <a:p>
            <a:r>
              <a:rPr lang="pl-PL" dirty="0"/>
              <a:t>			</a:t>
            </a:r>
            <a:r>
              <a:rPr lang="pl-PL" b="1" dirty="0">
                <a:solidFill>
                  <a:srgbClr val="00B050"/>
                </a:solidFill>
              </a:rPr>
              <a:t>Zdrowe odżywianie</a:t>
            </a:r>
          </a:p>
        </p:txBody>
      </p:sp>
      <p:sp>
        <p:nvSpPr>
          <p:cNvPr id="3" name="Symbol zastępczy zawartości 2">
            <a:extLst>
              <a:ext uri="{FF2B5EF4-FFF2-40B4-BE49-F238E27FC236}">
                <a16:creationId xmlns:a16="http://schemas.microsoft.com/office/drawing/2014/main" id="{BB16E3C1-F37A-4BCD-B779-EAD861B0968A}"/>
              </a:ext>
            </a:extLst>
          </p:cNvPr>
          <p:cNvSpPr>
            <a:spLocks noGrp="1"/>
          </p:cNvSpPr>
          <p:nvPr>
            <p:ph idx="1"/>
          </p:nvPr>
        </p:nvSpPr>
        <p:spPr>
          <a:xfrm>
            <a:off x="2589212" y="1693333"/>
            <a:ext cx="8915400" cy="4842933"/>
          </a:xfrm>
        </p:spPr>
        <p:txBody>
          <a:bodyPr>
            <a:noAutofit/>
          </a:bodyPr>
          <a:lstStyle/>
          <a:p>
            <a:pPr>
              <a:spcBef>
                <a:spcPts val="600"/>
              </a:spcBef>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altLang="pl-PL" sz="2000" dirty="0"/>
              <a:t>	</a:t>
            </a:r>
            <a:r>
              <a:rPr lang="pl-PL" altLang="pl-PL" sz="2000" dirty="0"/>
              <a:t>Do życia</a:t>
            </a:r>
            <a:r>
              <a:rPr lang="en-GB" altLang="pl-PL" sz="2000" dirty="0">
                <a:solidFill>
                  <a:srgbClr val="000000"/>
                </a:solidFill>
              </a:rPr>
              <a:t> </a:t>
            </a:r>
            <a:r>
              <a:rPr lang="pl-PL" altLang="pl-PL" sz="2000" dirty="0">
                <a:solidFill>
                  <a:srgbClr val="000000"/>
                </a:solidFill>
              </a:rPr>
              <a:t>potrzebujemy</a:t>
            </a:r>
            <a:r>
              <a:rPr lang="en-GB" altLang="pl-PL" sz="2000" dirty="0">
                <a:solidFill>
                  <a:srgbClr val="000000"/>
                </a:solidFill>
              </a:rPr>
              <a:t> </a:t>
            </a:r>
            <a:r>
              <a:rPr lang="pl-PL" altLang="pl-PL" sz="2000" dirty="0">
                <a:solidFill>
                  <a:srgbClr val="000000"/>
                </a:solidFill>
              </a:rPr>
              <a:t>energii </a:t>
            </a:r>
            <a:r>
              <a:rPr lang="en-GB" altLang="pl-PL" sz="2000" dirty="0">
                <a:solidFill>
                  <a:srgbClr val="000000"/>
                </a:solidFill>
              </a:rPr>
              <a:t>, </a:t>
            </a:r>
            <a:r>
              <a:rPr lang="pl-PL" altLang="pl-PL" sz="2000" dirty="0">
                <a:solidFill>
                  <a:srgbClr val="000000"/>
                </a:solidFill>
              </a:rPr>
              <a:t>która pochodzi </a:t>
            </a:r>
            <a:r>
              <a:rPr lang="en-GB" altLang="pl-PL" sz="2000" dirty="0">
                <a:solidFill>
                  <a:srgbClr val="000000"/>
                </a:solidFill>
              </a:rPr>
              <a:t> ze </a:t>
            </a:r>
            <a:r>
              <a:rPr lang="pl-PL" altLang="pl-PL" sz="2000" dirty="0">
                <a:solidFill>
                  <a:srgbClr val="000000"/>
                </a:solidFill>
              </a:rPr>
              <a:t>spożywania posiłków</a:t>
            </a:r>
            <a:r>
              <a:rPr lang="en-GB" altLang="pl-PL" sz="2000" dirty="0">
                <a:solidFill>
                  <a:srgbClr val="000000"/>
                </a:solidFill>
              </a:rPr>
              <a:t> </a:t>
            </a:r>
            <a:r>
              <a:rPr lang="pl-PL" altLang="pl-PL" sz="2000" dirty="0">
                <a:solidFill>
                  <a:srgbClr val="000000"/>
                </a:solidFill>
              </a:rPr>
              <a:t>zawierających odpowiednie ilości składników odżywczych </a:t>
            </a:r>
          </a:p>
          <a:p>
            <a:pPr>
              <a:spcBef>
                <a:spcPts val="600"/>
              </a:spcBef>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pl-PL" altLang="pl-PL" sz="2000" dirty="0">
                <a:solidFill>
                  <a:srgbClr val="000000"/>
                </a:solidFill>
              </a:rPr>
              <a:t>	zaliczamy do nich:</a:t>
            </a:r>
            <a:endParaRPr lang="en-GB" altLang="pl-PL" sz="2000" dirty="0">
              <a:solidFill>
                <a:srgbClr val="000000"/>
              </a:solidFill>
            </a:endParaRPr>
          </a:p>
          <a:p>
            <a:pPr lvl="1">
              <a:spcBef>
                <a:spcPts val="600"/>
              </a:spcBef>
              <a:buClr>
                <a:srgbClr val="FF0000"/>
              </a:buClr>
              <a:buFont typeface="Wingdings" panose="05000000000000000000" pitchFamily="2" charset="2"/>
              <a:buChar char="Ø"/>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pl-PL" altLang="pl-PL" sz="2000" dirty="0">
                <a:solidFill>
                  <a:srgbClr val="000000"/>
                </a:solidFill>
              </a:rPr>
              <a:t>Białko</a:t>
            </a:r>
          </a:p>
          <a:p>
            <a:pPr lvl="1">
              <a:spcBef>
                <a:spcPts val="600"/>
              </a:spcBef>
              <a:buClr>
                <a:srgbClr val="FF0000"/>
              </a:buClr>
              <a:buFont typeface="Wingdings" panose="05000000000000000000" pitchFamily="2" charset="2"/>
              <a:buChar char="Ø"/>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pl-PL" altLang="pl-PL" sz="2000" dirty="0">
                <a:solidFill>
                  <a:srgbClr val="000000"/>
                </a:solidFill>
              </a:rPr>
              <a:t>Węglowodany				</a:t>
            </a:r>
            <a:endParaRPr lang="en-GB" altLang="pl-PL" sz="2000" dirty="0">
              <a:solidFill>
                <a:srgbClr val="000000"/>
              </a:solidFill>
            </a:endParaRPr>
          </a:p>
          <a:p>
            <a:pPr lvl="1">
              <a:spcBef>
                <a:spcPts val="600"/>
              </a:spcBef>
              <a:buClr>
                <a:srgbClr val="FF0000"/>
              </a:buClr>
              <a:buFont typeface="Wingdings" panose="05000000000000000000" pitchFamily="2" charset="2"/>
              <a:buChar char="Ø"/>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pl-PL" altLang="pl-PL" sz="2000" dirty="0">
                <a:solidFill>
                  <a:srgbClr val="000000"/>
                </a:solidFill>
              </a:rPr>
              <a:t>Tłuszcze</a:t>
            </a:r>
            <a:endParaRPr lang="en-GB" altLang="pl-PL" sz="2000" dirty="0">
              <a:solidFill>
                <a:srgbClr val="000000"/>
              </a:solidFill>
            </a:endParaRPr>
          </a:p>
          <a:p>
            <a:pPr lvl="1">
              <a:spcBef>
                <a:spcPts val="600"/>
              </a:spcBef>
              <a:buClr>
                <a:srgbClr val="FF0000"/>
              </a:buClr>
              <a:buFont typeface="Wingdings" panose="05000000000000000000" pitchFamily="2" charset="2"/>
              <a:buChar char="Ø"/>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pl-PL" altLang="pl-PL" sz="2000" dirty="0">
                <a:solidFill>
                  <a:srgbClr val="000000"/>
                </a:solidFill>
              </a:rPr>
              <a:t>Błonnik pokarmowy				</a:t>
            </a:r>
            <a:endParaRPr lang="en-GB" altLang="pl-PL" sz="2000" dirty="0">
              <a:solidFill>
                <a:srgbClr val="000000"/>
              </a:solidFill>
            </a:endParaRPr>
          </a:p>
          <a:p>
            <a:pPr lvl="1">
              <a:spcBef>
                <a:spcPts val="600"/>
              </a:spcBef>
              <a:buClr>
                <a:srgbClr val="FF0000"/>
              </a:buClr>
              <a:buFont typeface="Wingdings" panose="05000000000000000000" pitchFamily="2" charset="2"/>
              <a:buChar char="Ø"/>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pl-PL" altLang="pl-PL" sz="2000" dirty="0">
                <a:solidFill>
                  <a:srgbClr val="000000"/>
                </a:solidFill>
              </a:rPr>
              <a:t>Witaminy</a:t>
            </a:r>
            <a:endParaRPr lang="en-GB" altLang="pl-PL" sz="2000" dirty="0">
              <a:solidFill>
                <a:srgbClr val="000000"/>
              </a:solidFill>
            </a:endParaRPr>
          </a:p>
          <a:p>
            <a:pPr lvl="1">
              <a:spcBef>
                <a:spcPts val="600"/>
              </a:spcBef>
              <a:buClr>
                <a:srgbClr val="FF0000"/>
              </a:buClr>
              <a:buFont typeface="Wingdings" panose="05000000000000000000" pitchFamily="2" charset="2"/>
              <a:buChar char="Ø"/>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pl-PL" altLang="pl-PL" sz="2000" dirty="0">
                <a:solidFill>
                  <a:srgbClr val="000000"/>
                </a:solidFill>
              </a:rPr>
              <a:t>Składniki mineralne</a:t>
            </a:r>
            <a:endParaRPr lang="en-GB" altLang="pl-PL" sz="2000" dirty="0">
              <a:solidFill>
                <a:srgbClr val="000000"/>
              </a:solidFill>
            </a:endParaRPr>
          </a:p>
          <a:p>
            <a:pPr lvl="1">
              <a:spcBef>
                <a:spcPts val="600"/>
              </a:spcBef>
              <a:buClr>
                <a:srgbClr val="FF0000"/>
              </a:buClr>
              <a:buFont typeface="Wingdings" panose="05000000000000000000" pitchFamily="2" charset="2"/>
              <a:buChar char="Ø"/>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pl-PL" sz="2000" dirty="0">
                <a:solidFill>
                  <a:srgbClr val="000000"/>
                </a:solidFill>
              </a:rPr>
              <a:t>Woda</a:t>
            </a:r>
            <a:endParaRPr lang="pl-PL" sz="2000" dirty="0"/>
          </a:p>
        </p:txBody>
      </p:sp>
      <p:pic>
        <p:nvPicPr>
          <p:cNvPr id="5" name="Obraz 4">
            <a:extLst>
              <a:ext uri="{FF2B5EF4-FFF2-40B4-BE49-F238E27FC236}">
                <a16:creationId xmlns:a16="http://schemas.microsoft.com/office/drawing/2014/main" id="{97480AE5-88AC-4014-9C56-62FC85ADB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3118" y="3082258"/>
            <a:ext cx="3566160" cy="3151632"/>
          </a:xfrm>
          <a:prstGeom prst="rect">
            <a:avLst/>
          </a:prstGeom>
        </p:spPr>
      </p:pic>
    </p:spTree>
    <p:extLst>
      <p:ext uri="{BB962C8B-B14F-4D97-AF65-F5344CB8AC3E}">
        <p14:creationId xmlns:p14="http://schemas.microsoft.com/office/powerpoint/2010/main" val="38981075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CB9283-7F43-4B43-856B-CD6637DDFF55}"/>
              </a:ext>
            </a:extLst>
          </p:cNvPr>
          <p:cNvSpPr>
            <a:spLocks noGrp="1"/>
          </p:cNvSpPr>
          <p:nvPr>
            <p:ph type="title"/>
          </p:nvPr>
        </p:nvSpPr>
        <p:spPr/>
        <p:txBody>
          <a:bodyPr/>
          <a:lstStyle/>
          <a:p>
            <a:r>
              <a:rPr lang="pl-PL" b="1" dirty="0">
                <a:solidFill>
                  <a:srgbClr val="00B050"/>
                </a:solidFill>
              </a:rPr>
              <a:t>			Zdrowe odżywanie</a:t>
            </a:r>
          </a:p>
        </p:txBody>
      </p:sp>
      <p:sp>
        <p:nvSpPr>
          <p:cNvPr id="3" name="Symbol zastępczy zawartości 2">
            <a:extLst>
              <a:ext uri="{FF2B5EF4-FFF2-40B4-BE49-F238E27FC236}">
                <a16:creationId xmlns:a16="http://schemas.microsoft.com/office/drawing/2014/main" id="{12763482-E630-4C41-BA96-9CEA549BC39B}"/>
              </a:ext>
            </a:extLst>
          </p:cNvPr>
          <p:cNvSpPr>
            <a:spLocks noGrp="1"/>
          </p:cNvSpPr>
          <p:nvPr>
            <p:ph idx="1"/>
          </p:nvPr>
        </p:nvSpPr>
        <p:spPr>
          <a:xfrm>
            <a:off x="2589212" y="1549399"/>
            <a:ext cx="8915400" cy="4817533"/>
          </a:xfrm>
        </p:spPr>
        <p:txBody>
          <a:bodyPr>
            <a:normAutofit/>
          </a:bodyPr>
          <a:lstStyle/>
          <a:p>
            <a:pPr marL="0" indent="0">
              <a:buNone/>
            </a:pPr>
            <a:r>
              <a:rPr lang="pl-PL" dirty="0"/>
              <a:t>			</a:t>
            </a:r>
            <a:r>
              <a:rPr lang="pl-PL" sz="2400" b="1" dirty="0">
                <a:solidFill>
                  <a:srgbClr val="FF0000"/>
                </a:solidFill>
              </a:rPr>
              <a:t>Dieta a zdrowe odżywianie</a:t>
            </a:r>
          </a:p>
          <a:p>
            <a:pPr marL="0" indent="0">
              <a:buNone/>
            </a:pPr>
            <a:endParaRPr lang="pl-PL" b="1" dirty="0"/>
          </a:p>
          <a:p>
            <a:pPr>
              <a:buFont typeface="Wingdings" panose="05000000000000000000" pitchFamily="2" charset="2"/>
              <a:buChar char="Ø"/>
            </a:pPr>
            <a:r>
              <a:rPr lang="pl-PL" sz="2000" dirty="0"/>
              <a:t>Dieta to po prostu sposób odżywiania się. Odżywiając się właściwie, mamy pewność, że dostarczamy organizmowi wszystkich niezbędnych dla jego prawidłowego funkcjonowania składników.</a:t>
            </a:r>
          </a:p>
          <a:p>
            <a:pPr>
              <a:buFont typeface="Wingdings" panose="05000000000000000000" pitchFamily="2" charset="2"/>
              <a:buChar char="Ø"/>
            </a:pPr>
            <a:r>
              <a:rPr lang="pl-PL" sz="2000" dirty="0"/>
              <a:t>Bardzo istotne jest również urozmaicenie diety.  O tym, jakie produkty, jak często i w jakich proporcjach powinniśmy spożywać, decyduje tzw. </a:t>
            </a:r>
            <a:r>
              <a:rPr lang="pl-PL" sz="2000" b="1" dirty="0">
                <a:solidFill>
                  <a:srgbClr val="00B050"/>
                </a:solidFill>
              </a:rPr>
              <a:t>Piramida żywieniowa</a:t>
            </a:r>
          </a:p>
        </p:txBody>
      </p:sp>
    </p:spTree>
    <p:extLst>
      <p:ext uri="{BB962C8B-B14F-4D97-AF65-F5344CB8AC3E}">
        <p14:creationId xmlns:p14="http://schemas.microsoft.com/office/powerpoint/2010/main" val="13826343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D81D2D-0672-4A7E-AE24-57F746115789}"/>
              </a:ext>
            </a:extLst>
          </p:cNvPr>
          <p:cNvSpPr>
            <a:spLocks noGrp="1"/>
          </p:cNvSpPr>
          <p:nvPr>
            <p:ph type="title"/>
          </p:nvPr>
        </p:nvSpPr>
        <p:spPr/>
        <p:txBody>
          <a:bodyPr/>
          <a:lstStyle/>
          <a:p>
            <a:r>
              <a:rPr lang="pl-PL" dirty="0"/>
              <a:t>			</a:t>
            </a:r>
            <a:r>
              <a:rPr lang="pl-PL" b="1" dirty="0">
                <a:solidFill>
                  <a:srgbClr val="00B050"/>
                </a:solidFill>
              </a:rPr>
              <a:t>Zdrowe odżywianie</a:t>
            </a:r>
          </a:p>
        </p:txBody>
      </p:sp>
      <p:sp>
        <p:nvSpPr>
          <p:cNvPr id="3" name="Symbol zastępczy zawartości 2">
            <a:extLst>
              <a:ext uri="{FF2B5EF4-FFF2-40B4-BE49-F238E27FC236}">
                <a16:creationId xmlns:a16="http://schemas.microsoft.com/office/drawing/2014/main" id="{19A0B01E-8C83-4675-8C79-AA9D1CD696BE}"/>
              </a:ext>
            </a:extLst>
          </p:cNvPr>
          <p:cNvSpPr>
            <a:spLocks noGrp="1"/>
          </p:cNvSpPr>
          <p:nvPr>
            <p:ph idx="1"/>
          </p:nvPr>
        </p:nvSpPr>
        <p:spPr>
          <a:xfrm>
            <a:off x="838200" y="1440180"/>
            <a:ext cx="10515600" cy="4736783"/>
          </a:xfrm>
        </p:spPr>
        <p:txBody>
          <a:bodyPr/>
          <a:lstStyle/>
          <a:p>
            <a:pPr marL="0" indent="0">
              <a:buNone/>
            </a:pPr>
            <a:r>
              <a:rPr lang="pl-PL" dirty="0"/>
              <a:t>				</a:t>
            </a:r>
            <a:r>
              <a:rPr lang="pl-PL" b="1" dirty="0">
                <a:solidFill>
                  <a:srgbClr val="00B050"/>
                </a:solidFill>
              </a:rPr>
              <a:t>Piramida żywieniowa</a:t>
            </a:r>
          </a:p>
          <a:p>
            <a:pPr marL="0" indent="0">
              <a:buNone/>
            </a:pPr>
            <a:endParaRPr lang="pl-PL" b="1" dirty="0">
              <a:solidFill>
                <a:srgbClr val="00B050"/>
              </a:solidFill>
            </a:endParaRPr>
          </a:p>
          <a:p>
            <a:pPr marL="0" indent="0">
              <a:buNone/>
            </a:pPr>
            <a:endParaRPr lang="pl-PL" b="1" dirty="0">
              <a:solidFill>
                <a:srgbClr val="00B050"/>
              </a:solidFill>
            </a:endParaRPr>
          </a:p>
        </p:txBody>
      </p:sp>
      <p:pic>
        <p:nvPicPr>
          <p:cNvPr id="5" name="Obraz 4">
            <a:extLst>
              <a:ext uri="{FF2B5EF4-FFF2-40B4-BE49-F238E27FC236}">
                <a16:creationId xmlns:a16="http://schemas.microsoft.com/office/drawing/2014/main" id="{9A940EDF-BA67-420E-B8EE-42F6250CF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278" y="1897380"/>
            <a:ext cx="9083444" cy="4859020"/>
          </a:xfrm>
          <a:prstGeom prst="rect">
            <a:avLst/>
          </a:prstGeom>
        </p:spPr>
      </p:pic>
    </p:spTree>
    <p:extLst>
      <p:ext uri="{BB962C8B-B14F-4D97-AF65-F5344CB8AC3E}">
        <p14:creationId xmlns:p14="http://schemas.microsoft.com/office/powerpoint/2010/main" val="26757313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E83724-A1ED-4D01-A9E7-42228C6F25DE}"/>
              </a:ext>
            </a:extLst>
          </p:cNvPr>
          <p:cNvSpPr>
            <a:spLocks noGrp="1"/>
          </p:cNvSpPr>
          <p:nvPr>
            <p:ph type="title"/>
          </p:nvPr>
        </p:nvSpPr>
        <p:spPr/>
        <p:txBody>
          <a:bodyPr/>
          <a:lstStyle/>
          <a:p>
            <a:r>
              <a:rPr lang="pl-PL" b="1" dirty="0">
                <a:solidFill>
                  <a:srgbClr val="00B050"/>
                </a:solidFill>
              </a:rPr>
              <a:t>			Zdrowe odżywianie</a:t>
            </a:r>
          </a:p>
        </p:txBody>
      </p:sp>
      <p:sp>
        <p:nvSpPr>
          <p:cNvPr id="3" name="Symbol zastępczy zawartości 2">
            <a:extLst>
              <a:ext uri="{FF2B5EF4-FFF2-40B4-BE49-F238E27FC236}">
                <a16:creationId xmlns:a16="http://schemas.microsoft.com/office/drawing/2014/main" id="{3A0B76DB-E569-4D21-B0B0-6E6877C2D780}"/>
              </a:ext>
            </a:extLst>
          </p:cNvPr>
          <p:cNvSpPr>
            <a:spLocks noGrp="1"/>
          </p:cNvSpPr>
          <p:nvPr>
            <p:ph idx="1"/>
          </p:nvPr>
        </p:nvSpPr>
        <p:spPr>
          <a:xfrm>
            <a:off x="1786467" y="1409700"/>
            <a:ext cx="9718145" cy="5287112"/>
          </a:xfrm>
        </p:spPr>
        <p:txBody>
          <a:bodyPr>
            <a:normAutofit fontScale="25000" lnSpcReduction="20000"/>
          </a:bodyPr>
          <a:lstStyle/>
          <a:p>
            <a:pPr indent="-274320" algn="ctr">
              <a:lnSpc>
                <a:spcPct val="80000"/>
              </a:lnSpc>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pl-PL" b="1" i="1" dirty="0">
              <a:solidFill>
                <a:srgbClr val="FF3300"/>
              </a:solidFill>
              <a:effectLst>
                <a:outerShdw blurRad="38100" dist="38100" dir="2700000" algn="tl">
                  <a:srgbClr val="C0C0C0"/>
                </a:outerShdw>
              </a:effectLst>
            </a:endParaRPr>
          </a:p>
          <a:p>
            <a:pPr indent="-274320" algn="ctr">
              <a:lnSpc>
                <a:spcPct val="80000"/>
              </a:lnSpc>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9600" b="1" i="1" dirty="0" err="1">
                <a:solidFill>
                  <a:srgbClr val="FF3300"/>
                </a:solidFill>
                <a:effectLst>
                  <a:outerShdw blurRad="38100" dist="38100" dir="2700000" algn="tl">
                    <a:srgbClr val="C0C0C0"/>
                  </a:outerShdw>
                </a:effectLst>
              </a:rPr>
              <a:t>Białko</a:t>
            </a:r>
            <a:endParaRPr lang="en-GB" sz="9600" b="1" i="1" dirty="0">
              <a:solidFill>
                <a:srgbClr val="FF3300"/>
              </a:solidFill>
              <a:effectLst>
                <a:outerShdw blurRad="38100" dist="38100" dir="2700000" algn="tl">
                  <a:srgbClr val="C0C0C0"/>
                </a:outerShdw>
              </a:effectLst>
            </a:endParaRPr>
          </a:p>
          <a:p>
            <a:pPr indent="-274320" algn="ctr">
              <a:lnSpc>
                <a:spcPct val="80000"/>
              </a:lnSpc>
              <a:spcBef>
                <a:spcPts val="3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8000" b="1" i="1" dirty="0">
              <a:solidFill>
                <a:srgbClr val="FF3300"/>
              </a:solidFill>
              <a:effectLst>
                <a:outerShdw blurRad="38100" dist="38100" dir="2700000" algn="tl">
                  <a:srgbClr val="C0C0C0"/>
                </a:outerShdw>
              </a:effectLst>
            </a:endParaRPr>
          </a:p>
          <a:p>
            <a:pPr>
              <a:spcBef>
                <a:spcPts val="500"/>
              </a:spcBef>
              <a:buClr>
                <a:srgbClr val="FF3300"/>
              </a:buClr>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8000" dirty="0">
                <a:solidFill>
                  <a:srgbClr val="000000"/>
                </a:solidFill>
              </a:rPr>
              <a:t>Podstawowy składnik budulcowy, który warunkuje wzrost </a:t>
            </a:r>
            <a:r>
              <a:rPr lang="pl-PL" sz="8000" dirty="0">
                <a:solidFill>
                  <a:srgbClr val="000000"/>
                </a:solidFill>
              </a:rPr>
              <a:t>i</a:t>
            </a:r>
            <a:r>
              <a:rPr lang="en-GB" sz="8000" dirty="0">
                <a:solidFill>
                  <a:srgbClr val="000000"/>
                </a:solidFill>
              </a:rPr>
              <a:t> regenerację organizmu</a:t>
            </a:r>
            <a:r>
              <a:rPr lang="pl-PL" sz="8000" dirty="0">
                <a:solidFill>
                  <a:srgbClr val="000000"/>
                </a:solidFill>
              </a:rPr>
              <a:t>.</a:t>
            </a:r>
          </a:p>
          <a:p>
            <a:pPr marL="0" indent="0">
              <a:spcBef>
                <a:spcPts val="500"/>
              </a:spcBef>
              <a:buClr>
                <a:srgbClr val="FF3300"/>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8000" dirty="0">
              <a:solidFill>
                <a:srgbClr val="000000"/>
              </a:solidFill>
            </a:endParaRPr>
          </a:p>
          <a:p>
            <a:pPr>
              <a:spcBef>
                <a:spcPts val="500"/>
              </a:spcBef>
              <a:buClr>
                <a:srgbClr val="FF3300"/>
              </a:buClr>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8000" dirty="0">
                <a:solidFill>
                  <a:srgbClr val="000000"/>
                </a:solidFill>
              </a:rPr>
              <a:t>Wskutek </a:t>
            </a:r>
            <a:r>
              <a:rPr lang="pl-PL" sz="8000" dirty="0">
                <a:solidFill>
                  <a:srgbClr val="000000"/>
                </a:solidFill>
              </a:rPr>
              <a:t>procesów trawiennych</a:t>
            </a:r>
            <a:r>
              <a:rPr lang="en-GB" sz="8000" dirty="0">
                <a:solidFill>
                  <a:srgbClr val="000000"/>
                </a:solidFill>
              </a:rPr>
              <a:t> </a:t>
            </a:r>
            <a:r>
              <a:rPr lang="pl-PL" sz="8000" dirty="0">
                <a:solidFill>
                  <a:srgbClr val="000000"/>
                </a:solidFill>
              </a:rPr>
              <a:t>rozkładane są </a:t>
            </a:r>
            <a:r>
              <a:rPr lang="en-GB" sz="8000" dirty="0">
                <a:solidFill>
                  <a:srgbClr val="000000"/>
                </a:solidFill>
              </a:rPr>
              <a:t> </a:t>
            </a:r>
            <a:r>
              <a:rPr lang="pl-PL" sz="8000" dirty="0">
                <a:solidFill>
                  <a:srgbClr val="000000"/>
                </a:solidFill>
              </a:rPr>
              <a:t>na aminokwasy </a:t>
            </a:r>
            <a:r>
              <a:rPr lang="en-GB" sz="8000" dirty="0">
                <a:solidFill>
                  <a:srgbClr val="000000"/>
                </a:solidFill>
              </a:rPr>
              <a:t>, </a:t>
            </a:r>
            <a:r>
              <a:rPr lang="pl-PL" sz="8000" dirty="0">
                <a:solidFill>
                  <a:srgbClr val="000000"/>
                </a:solidFill>
              </a:rPr>
              <a:t>które wykorzystywane są do budowy nowych tkanek.</a:t>
            </a:r>
          </a:p>
          <a:p>
            <a:pPr marL="0" indent="0">
              <a:spcBef>
                <a:spcPts val="500"/>
              </a:spcBef>
              <a:buClr>
                <a:srgbClr val="FF3300"/>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pl-PL" sz="8000" dirty="0">
              <a:solidFill>
                <a:srgbClr val="000000"/>
              </a:solidFill>
            </a:endParaRPr>
          </a:p>
          <a:p>
            <a:pPr>
              <a:spcBef>
                <a:spcPts val="500"/>
              </a:spcBef>
              <a:buClr>
                <a:srgbClr val="FF3300"/>
              </a:buClr>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8000" dirty="0">
                <a:solidFill>
                  <a:srgbClr val="000000"/>
                </a:solidFill>
              </a:rPr>
              <a:t>Źródłami białka są:</a:t>
            </a:r>
          </a:p>
          <a:p>
            <a:pPr marL="0" indent="0">
              <a:spcBef>
                <a:spcPts val="500"/>
              </a:spcBef>
              <a:buClr>
                <a:srgbClr val="FF3300"/>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8000" dirty="0">
                <a:solidFill>
                  <a:srgbClr val="000000"/>
                </a:solidFill>
              </a:rPr>
              <a:t>- mięso białe ( ryby , drób)</a:t>
            </a:r>
            <a:endParaRPr lang="en-GB" sz="8000" dirty="0">
              <a:solidFill>
                <a:srgbClr val="000000"/>
              </a:solidFill>
            </a:endParaRPr>
          </a:p>
          <a:p>
            <a:pPr marL="0" indent="0">
              <a:spcBef>
                <a:spcPts val="500"/>
              </a:spcBef>
              <a:buClr>
                <a:srgbClr val="FF3300"/>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8000" dirty="0">
                <a:solidFill>
                  <a:srgbClr val="000000"/>
                </a:solidFill>
              </a:rPr>
              <a:t>- mięso czerwone </a:t>
            </a:r>
            <a:r>
              <a:rPr lang="en-GB" sz="8000" dirty="0">
                <a:solidFill>
                  <a:srgbClr val="000000"/>
                </a:solidFill>
              </a:rPr>
              <a:t> (</a:t>
            </a:r>
            <a:r>
              <a:rPr lang="pl-PL" sz="8000" dirty="0">
                <a:solidFill>
                  <a:srgbClr val="000000"/>
                </a:solidFill>
              </a:rPr>
              <a:t>wołowina , wieprzowina )</a:t>
            </a:r>
            <a:endParaRPr lang="en-GB" sz="8000" dirty="0">
              <a:solidFill>
                <a:srgbClr val="000000"/>
              </a:solidFill>
            </a:endParaRPr>
          </a:p>
          <a:p>
            <a:pPr marL="0" indent="0">
              <a:spcBef>
                <a:spcPts val="500"/>
              </a:spcBef>
              <a:buClr>
                <a:srgbClr val="FF3300"/>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8000" dirty="0">
                <a:solidFill>
                  <a:srgbClr val="000000"/>
                </a:solidFill>
              </a:rPr>
              <a:t>- jaja , mleko i produkty mleczne ( jogurty, sery , kefiry)			</a:t>
            </a:r>
            <a:endParaRPr lang="en-GB" sz="8000" dirty="0">
              <a:solidFill>
                <a:srgbClr val="000000"/>
              </a:solidFill>
            </a:endParaRPr>
          </a:p>
          <a:p>
            <a:pPr marL="0" indent="0">
              <a:spcBef>
                <a:spcPts val="500"/>
              </a:spcBef>
              <a:buClr>
                <a:srgbClr val="FF3300"/>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8000" dirty="0">
                <a:solidFill>
                  <a:srgbClr val="000000"/>
                </a:solidFill>
              </a:rPr>
              <a:t>- rośliny strączkowe ( groch , fasola)</a:t>
            </a:r>
            <a:endParaRPr lang="en-GB" sz="8000" dirty="0">
              <a:solidFill>
                <a:srgbClr val="000000"/>
              </a:solidFill>
            </a:endParaRPr>
          </a:p>
          <a:p>
            <a:pPr marL="0" indent="0">
              <a:spcBef>
                <a:spcPts val="500"/>
              </a:spcBef>
              <a:buClr>
                <a:srgbClr val="FF3300"/>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400" dirty="0">
              <a:solidFill>
                <a:srgbClr val="000000"/>
              </a:solidFill>
            </a:endParaRPr>
          </a:p>
          <a:p>
            <a:pPr>
              <a:spcBef>
                <a:spcPts val="500"/>
              </a:spcBef>
              <a:buClr>
                <a:srgbClr val="FF3300"/>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pl-PL" sz="2400" dirty="0">
              <a:solidFill>
                <a:srgbClr val="000000"/>
              </a:solidFill>
            </a:endParaRPr>
          </a:p>
          <a:p>
            <a:pPr marL="0" indent="0">
              <a:spcBef>
                <a:spcPts val="500"/>
              </a:spcBef>
              <a:buClr>
                <a:srgbClr val="FF3300"/>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2400" dirty="0">
                <a:solidFill>
                  <a:srgbClr val="000000"/>
                </a:solidFill>
              </a:rPr>
              <a:t> </a:t>
            </a:r>
            <a:endParaRPr lang="en-GB" dirty="0"/>
          </a:p>
          <a:p>
            <a:pPr>
              <a:spcBef>
                <a:spcPts val="500"/>
              </a:spcBef>
              <a:buClr>
                <a:srgbClr val="FF3300"/>
              </a:buClr>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400" dirty="0">
              <a:solidFill>
                <a:srgbClr val="000000"/>
              </a:solidFill>
            </a:endParaRPr>
          </a:p>
          <a:p>
            <a:endParaRPr lang="pl-PL" dirty="0"/>
          </a:p>
        </p:txBody>
      </p:sp>
      <p:pic>
        <p:nvPicPr>
          <p:cNvPr id="5" name="Obraz 4">
            <a:extLst>
              <a:ext uri="{FF2B5EF4-FFF2-40B4-BE49-F238E27FC236}">
                <a16:creationId xmlns:a16="http://schemas.microsoft.com/office/drawing/2014/main" id="{CD712995-D068-4A59-9F55-416118EC3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4957" y="4374236"/>
            <a:ext cx="3121152" cy="2322576"/>
          </a:xfrm>
          <a:prstGeom prst="rect">
            <a:avLst/>
          </a:prstGeom>
        </p:spPr>
      </p:pic>
    </p:spTree>
    <p:extLst>
      <p:ext uri="{BB962C8B-B14F-4D97-AF65-F5344CB8AC3E}">
        <p14:creationId xmlns:p14="http://schemas.microsoft.com/office/powerpoint/2010/main" val="9732424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C8C584-D805-463A-A3C6-D4362E2A9877}"/>
              </a:ext>
            </a:extLst>
          </p:cNvPr>
          <p:cNvSpPr>
            <a:spLocks noGrp="1"/>
          </p:cNvSpPr>
          <p:nvPr>
            <p:ph type="title"/>
          </p:nvPr>
        </p:nvSpPr>
        <p:spPr/>
        <p:txBody>
          <a:bodyPr/>
          <a:lstStyle/>
          <a:p>
            <a:r>
              <a:rPr lang="pl-PL" b="1" dirty="0">
                <a:solidFill>
                  <a:srgbClr val="00B050"/>
                </a:solidFill>
              </a:rPr>
              <a:t>				Zdrowe odżywianie</a:t>
            </a:r>
            <a:endParaRPr lang="pl-PL" dirty="0"/>
          </a:p>
        </p:txBody>
      </p:sp>
      <p:sp>
        <p:nvSpPr>
          <p:cNvPr id="3" name="Symbol zastępczy zawartości 2">
            <a:extLst>
              <a:ext uri="{FF2B5EF4-FFF2-40B4-BE49-F238E27FC236}">
                <a16:creationId xmlns:a16="http://schemas.microsoft.com/office/drawing/2014/main" id="{6037D207-1D65-466F-A44D-B830F23C008C}"/>
              </a:ext>
            </a:extLst>
          </p:cNvPr>
          <p:cNvSpPr>
            <a:spLocks noGrp="1"/>
          </p:cNvSpPr>
          <p:nvPr>
            <p:ph idx="1"/>
          </p:nvPr>
        </p:nvSpPr>
        <p:spPr>
          <a:xfrm>
            <a:off x="2589211" y="2133600"/>
            <a:ext cx="9408055" cy="4724400"/>
          </a:xfrm>
        </p:spPr>
        <p:txBody>
          <a:bodyPr/>
          <a:lstStyle/>
          <a:p>
            <a:pPr indent="-274320" algn="ctr">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400" b="1" i="1" dirty="0">
                <a:solidFill>
                  <a:srgbClr val="FF0000"/>
                </a:solidFill>
                <a:effectLst>
                  <a:outerShdw blurRad="38100" dist="38100" dir="2700000" algn="tl">
                    <a:srgbClr val="C0C0C0"/>
                  </a:outerShdw>
                </a:effectLst>
              </a:rPr>
              <a:t>Węglowodany</a:t>
            </a:r>
          </a:p>
          <a:p>
            <a:pPr indent="-274320" algn="ctr">
              <a:spcBef>
                <a:spcPts val="2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000" b="1" i="1" dirty="0">
              <a:solidFill>
                <a:srgbClr val="003366"/>
              </a:solidFill>
              <a:effectLst>
                <a:outerShdw blurRad="38100" dist="38100" dir="2700000" algn="tl">
                  <a:srgbClr val="C0C0C0"/>
                </a:outerShdw>
              </a:effectLst>
            </a:endParaRPr>
          </a:p>
          <a:p>
            <a:pPr>
              <a:spcBef>
                <a:spcPts val="500"/>
              </a:spcBef>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dirty="0">
                <a:solidFill>
                  <a:srgbClr val="000000"/>
                </a:solidFill>
              </a:rPr>
              <a:t>Węglowodany pod względem wagowym zajmują najważniejszą pozycję w żywieniu ludzi,</a:t>
            </a:r>
          </a:p>
          <a:p>
            <a:pPr>
              <a:spcBef>
                <a:spcPts val="500"/>
              </a:spcBef>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dirty="0">
                <a:solidFill>
                  <a:srgbClr val="000000"/>
                </a:solidFill>
              </a:rPr>
              <a:t>Ich </a:t>
            </a:r>
            <a:r>
              <a:rPr lang="pl-PL" sz="2000" dirty="0">
                <a:solidFill>
                  <a:srgbClr val="000000"/>
                </a:solidFill>
              </a:rPr>
              <a:t>zawartość </a:t>
            </a:r>
            <a:r>
              <a:rPr lang="en-GB" sz="2000" dirty="0">
                <a:solidFill>
                  <a:srgbClr val="000000"/>
                </a:solidFill>
              </a:rPr>
              <a:t> w </a:t>
            </a:r>
            <a:r>
              <a:rPr lang="pl-PL" sz="2000" dirty="0">
                <a:solidFill>
                  <a:srgbClr val="000000"/>
                </a:solidFill>
              </a:rPr>
              <a:t>organizmie musi być stale uzupełniana</a:t>
            </a:r>
            <a:r>
              <a:rPr lang="en-GB" sz="2000" dirty="0">
                <a:solidFill>
                  <a:srgbClr val="000000"/>
                </a:solidFill>
              </a:rPr>
              <a:t> </a:t>
            </a:r>
          </a:p>
          <a:p>
            <a:pPr>
              <a:spcBef>
                <a:spcPts val="500"/>
              </a:spcBef>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dirty="0">
                <a:solidFill>
                  <a:srgbClr val="000000"/>
                </a:solidFill>
              </a:rPr>
              <a:t>Ich </a:t>
            </a:r>
            <a:r>
              <a:rPr lang="pl-PL" sz="2000" dirty="0">
                <a:solidFill>
                  <a:srgbClr val="000000"/>
                </a:solidFill>
              </a:rPr>
              <a:t>nadmiar ulega zamianie w tłuszcz</a:t>
            </a:r>
            <a:endParaRPr lang="en-GB" sz="2000" dirty="0">
              <a:solidFill>
                <a:srgbClr val="000000"/>
              </a:solidFill>
            </a:endParaRPr>
          </a:p>
          <a:p>
            <a:pPr>
              <a:spcBef>
                <a:spcPts val="500"/>
              </a:spcBef>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2000" dirty="0">
                <a:solidFill>
                  <a:srgbClr val="000000"/>
                </a:solidFill>
              </a:rPr>
              <a:t>Najważniejsze źródło energii potrzebne do pracy mięśniowej</a:t>
            </a:r>
            <a:endParaRPr lang="en-GB" sz="2000" dirty="0">
              <a:solidFill>
                <a:srgbClr val="000000"/>
              </a:solidFill>
            </a:endParaRPr>
          </a:p>
          <a:p>
            <a:pPr marL="0" indent="0">
              <a:buNone/>
            </a:pPr>
            <a:endParaRPr lang="pl-PL" dirty="0"/>
          </a:p>
        </p:txBody>
      </p:sp>
      <p:pic>
        <p:nvPicPr>
          <p:cNvPr id="5" name="Obraz 4">
            <a:extLst>
              <a:ext uri="{FF2B5EF4-FFF2-40B4-BE49-F238E27FC236}">
                <a16:creationId xmlns:a16="http://schemas.microsoft.com/office/drawing/2014/main" id="{C482EE79-E369-438D-BC1D-33CD6ED60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5466" y="4876800"/>
            <a:ext cx="2971800" cy="1981200"/>
          </a:xfrm>
          <a:prstGeom prst="rect">
            <a:avLst/>
          </a:prstGeom>
        </p:spPr>
      </p:pic>
    </p:spTree>
    <p:extLst>
      <p:ext uri="{BB962C8B-B14F-4D97-AF65-F5344CB8AC3E}">
        <p14:creationId xmlns:p14="http://schemas.microsoft.com/office/powerpoint/2010/main" val="374429553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77C103-E7C0-4BA5-A04C-EEE3000D2695}"/>
              </a:ext>
            </a:extLst>
          </p:cNvPr>
          <p:cNvSpPr>
            <a:spLocks noGrp="1"/>
          </p:cNvSpPr>
          <p:nvPr>
            <p:ph type="title"/>
          </p:nvPr>
        </p:nvSpPr>
        <p:spPr/>
        <p:txBody>
          <a:bodyPr/>
          <a:lstStyle/>
          <a:p>
            <a:r>
              <a:rPr lang="pl-PL" b="1" dirty="0">
                <a:solidFill>
                  <a:srgbClr val="00B050"/>
                </a:solidFill>
              </a:rPr>
              <a:t>				Zdrowe odżywianie</a:t>
            </a:r>
            <a:endParaRPr lang="pl-PL" dirty="0"/>
          </a:p>
        </p:txBody>
      </p:sp>
      <p:sp>
        <p:nvSpPr>
          <p:cNvPr id="3" name="Symbol zastępczy zawartości 2">
            <a:extLst>
              <a:ext uri="{FF2B5EF4-FFF2-40B4-BE49-F238E27FC236}">
                <a16:creationId xmlns:a16="http://schemas.microsoft.com/office/drawing/2014/main" id="{0A498EFB-681B-48FB-98D9-69E425F871E8}"/>
              </a:ext>
            </a:extLst>
          </p:cNvPr>
          <p:cNvSpPr>
            <a:spLocks noGrp="1"/>
          </p:cNvSpPr>
          <p:nvPr>
            <p:ph idx="1"/>
          </p:nvPr>
        </p:nvSpPr>
        <p:spPr>
          <a:xfrm>
            <a:off x="2589212" y="2133600"/>
            <a:ext cx="8915400" cy="4724400"/>
          </a:xfrm>
        </p:spPr>
        <p:txBody>
          <a:bodyPr>
            <a:normAutofit/>
          </a:bodyPr>
          <a:lstStyle/>
          <a:p>
            <a:pPr indent="-274320" algn="ctr">
              <a:lnSpc>
                <a:spcPct val="80000"/>
              </a:lnSpc>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b="1" i="1" dirty="0">
                <a:solidFill>
                  <a:srgbClr val="FF0000"/>
                </a:solidFill>
                <a:effectLst>
                  <a:outerShdw blurRad="38100" dist="38100" dir="2700000" algn="tl">
                    <a:srgbClr val="C0C0C0"/>
                  </a:outerShdw>
                </a:effectLst>
              </a:rPr>
              <a:t>Tłuszcze</a:t>
            </a:r>
          </a:p>
          <a:p>
            <a:pPr indent="-274320" algn="ctr">
              <a:lnSpc>
                <a:spcPct val="80000"/>
              </a:lnSpc>
              <a:spcBef>
                <a:spcPts val="225"/>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000" b="1" i="1" dirty="0">
              <a:effectLst>
                <a:outerShdw blurRad="38100" dist="38100" dir="2700000" algn="tl">
                  <a:srgbClr val="C0C0C0"/>
                </a:outerShdw>
              </a:effectLst>
            </a:endParaRPr>
          </a:p>
          <a:p>
            <a:pPr marL="365760" lvl="1" indent="0">
              <a:lnSpc>
                <a:spcPct val="80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dirty="0">
                <a:solidFill>
                  <a:srgbClr val="000000"/>
                </a:solidFill>
              </a:rPr>
              <a:t>Tłuszcze (oprócz węglowodanów) </a:t>
            </a:r>
            <a:r>
              <a:rPr lang="pl-PL" sz="2000" dirty="0">
                <a:solidFill>
                  <a:srgbClr val="000000"/>
                </a:solidFill>
              </a:rPr>
              <a:t>są głównym składnikiem energetycznym pożywienia.</a:t>
            </a:r>
            <a:r>
              <a:rPr lang="en-GB" sz="2000" dirty="0">
                <a:solidFill>
                  <a:srgbClr val="000000"/>
                </a:solidFill>
              </a:rPr>
              <a:t> D</a:t>
            </a:r>
            <a:r>
              <a:rPr lang="pl-PL" sz="2000" dirty="0" err="1">
                <a:solidFill>
                  <a:srgbClr val="000000"/>
                </a:solidFill>
              </a:rPr>
              <a:t>adwukrotnie</a:t>
            </a:r>
            <a:r>
              <a:rPr lang="pl-PL" sz="2000" dirty="0">
                <a:solidFill>
                  <a:srgbClr val="000000"/>
                </a:solidFill>
              </a:rPr>
              <a:t> więcej energii niż węglowodany czy białka.</a:t>
            </a:r>
            <a:endParaRPr lang="en-GB" sz="2000" dirty="0">
              <a:solidFill>
                <a:srgbClr val="000000"/>
              </a:solidFill>
            </a:endParaRPr>
          </a:p>
          <a:p>
            <a:pPr marL="365760" lvl="1" indent="0">
              <a:lnSpc>
                <a:spcPct val="80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dirty="0">
                <a:solidFill>
                  <a:srgbClr val="000000"/>
                </a:solidFill>
              </a:rPr>
              <a:t>W </a:t>
            </a:r>
            <a:r>
              <a:rPr lang="pl-PL" sz="2000" dirty="0">
                <a:solidFill>
                  <a:srgbClr val="000000"/>
                </a:solidFill>
              </a:rPr>
              <a:t>skład tłuszczów wchodzą tłuszcze nasycone i nienasycone.</a:t>
            </a:r>
            <a:endParaRPr lang="en-GB" sz="2000" dirty="0">
              <a:solidFill>
                <a:srgbClr val="000000"/>
              </a:solidFill>
            </a:endParaRPr>
          </a:p>
          <a:p>
            <a:pPr indent="-274320">
              <a:lnSpc>
                <a:spcPct val="80000"/>
              </a:lnSpc>
              <a:spcBef>
                <a:spcPts val="225"/>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000" dirty="0">
              <a:solidFill>
                <a:srgbClr val="000000"/>
              </a:solidFill>
            </a:endParaRPr>
          </a:p>
          <a:p>
            <a:pPr marL="365760" lvl="1" indent="0">
              <a:lnSpc>
                <a:spcPct val="80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2000" dirty="0">
                <a:solidFill>
                  <a:srgbClr val="000000"/>
                </a:solidFill>
              </a:rPr>
              <a:t>Najcenniejszym źródłem tłuszczów są ryby i oleje np. rzepakowy czy oliwa z oliwek.</a:t>
            </a:r>
            <a:endParaRPr lang="en-GB" sz="2000" dirty="0">
              <a:solidFill>
                <a:srgbClr val="000000"/>
              </a:solidFill>
            </a:endParaRPr>
          </a:p>
          <a:p>
            <a:pPr indent="-274320">
              <a:lnSpc>
                <a:spcPct val="80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200" dirty="0">
                <a:solidFill>
                  <a:srgbClr val="000000"/>
                </a:solidFill>
              </a:rPr>
              <a:t>	</a:t>
            </a:r>
          </a:p>
          <a:p>
            <a:pPr indent="-274320">
              <a:lnSpc>
                <a:spcPct val="80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200" dirty="0">
                <a:solidFill>
                  <a:srgbClr val="000000"/>
                </a:solidFill>
              </a:rPr>
              <a:t>	</a:t>
            </a:r>
            <a:endParaRPr lang="pl-PL" dirty="0"/>
          </a:p>
        </p:txBody>
      </p:sp>
      <p:pic>
        <p:nvPicPr>
          <p:cNvPr id="5" name="Obraz 4">
            <a:extLst>
              <a:ext uri="{FF2B5EF4-FFF2-40B4-BE49-F238E27FC236}">
                <a16:creationId xmlns:a16="http://schemas.microsoft.com/office/drawing/2014/main" id="{516DB6D2-6286-4735-9858-3FF4C433D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719" y="4665330"/>
            <a:ext cx="2814084" cy="2098157"/>
          </a:xfrm>
          <a:prstGeom prst="rect">
            <a:avLst/>
          </a:prstGeom>
        </p:spPr>
      </p:pic>
    </p:spTree>
    <p:extLst>
      <p:ext uri="{BB962C8B-B14F-4D97-AF65-F5344CB8AC3E}">
        <p14:creationId xmlns:p14="http://schemas.microsoft.com/office/powerpoint/2010/main" val="396053010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44DE49-661A-4D68-808B-F16226508495}"/>
              </a:ext>
            </a:extLst>
          </p:cNvPr>
          <p:cNvSpPr>
            <a:spLocks noGrp="1"/>
          </p:cNvSpPr>
          <p:nvPr>
            <p:ph type="title"/>
          </p:nvPr>
        </p:nvSpPr>
        <p:spPr/>
        <p:txBody>
          <a:bodyPr/>
          <a:lstStyle/>
          <a:p>
            <a:r>
              <a:rPr lang="pl-PL" b="1" dirty="0">
                <a:solidFill>
                  <a:srgbClr val="00B050"/>
                </a:solidFill>
              </a:rPr>
              <a:t>				Zdrowe odżywianie</a:t>
            </a:r>
            <a:endParaRPr lang="pl-PL" dirty="0"/>
          </a:p>
        </p:txBody>
      </p:sp>
      <p:sp>
        <p:nvSpPr>
          <p:cNvPr id="3" name="Symbol zastępczy zawartości 2">
            <a:extLst>
              <a:ext uri="{FF2B5EF4-FFF2-40B4-BE49-F238E27FC236}">
                <a16:creationId xmlns:a16="http://schemas.microsoft.com/office/drawing/2014/main" id="{A32D1E2A-33BE-4C67-B26A-B88E348DF2A7}"/>
              </a:ext>
            </a:extLst>
          </p:cNvPr>
          <p:cNvSpPr>
            <a:spLocks noGrp="1"/>
          </p:cNvSpPr>
          <p:nvPr>
            <p:ph idx="1"/>
          </p:nvPr>
        </p:nvSpPr>
        <p:spPr>
          <a:xfrm>
            <a:off x="2057400" y="1701800"/>
            <a:ext cx="10210800" cy="5080000"/>
          </a:xfrm>
        </p:spPr>
        <p:txBody>
          <a:bodyPr/>
          <a:lstStyle/>
          <a:p>
            <a:pPr indent="-274320" algn="ctr">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400" b="1" i="1" dirty="0" err="1">
                <a:solidFill>
                  <a:srgbClr val="FF0000"/>
                </a:solidFill>
                <a:effectLst>
                  <a:outerShdw blurRad="38100" dist="38100" dir="2700000" algn="tl">
                    <a:srgbClr val="C0C0C0"/>
                  </a:outerShdw>
                </a:effectLst>
              </a:rPr>
              <a:t>Witaminy</a:t>
            </a:r>
            <a:endParaRPr lang="en-GB" sz="2400" b="1" i="1" dirty="0">
              <a:solidFill>
                <a:srgbClr val="FF0000"/>
              </a:solidFill>
              <a:effectLst>
                <a:outerShdw blurRad="38100" dist="38100" dir="2700000" algn="tl">
                  <a:srgbClr val="C0C0C0"/>
                </a:outerShdw>
              </a:effectLst>
            </a:endParaRPr>
          </a:p>
          <a:p>
            <a:pPr indent="-274320" algn="ctr">
              <a:spcBef>
                <a:spcPts val="2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1000" b="1" i="1" dirty="0">
              <a:solidFill>
                <a:srgbClr val="660066"/>
              </a:solidFill>
              <a:effectLst>
                <a:outerShdw blurRad="38100" dist="38100" dir="2700000" algn="tl">
                  <a:srgbClr val="C0C0C0"/>
                </a:outerShdw>
              </a:effectLst>
            </a:endParaRPr>
          </a:p>
          <a:p>
            <a:pPr indent="-274320">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dirty="0"/>
              <a:t>	</a:t>
            </a:r>
            <a:r>
              <a:rPr lang="pl-PL" sz="2000" dirty="0"/>
              <a:t>Są niezbędne </a:t>
            </a:r>
            <a:r>
              <a:rPr lang="en-GB" sz="2000" dirty="0"/>
              <a:t>do </a:t>
            </a:r>
            <a:r>
              <a:rPr lang="pl-PL" sz="2000" dirty="0"/>
              <a:t>wzrostu i zachowania przy życiu </a:t>
            </a:r>
            <a:r>
              <a:rPr lang="en-GB" sz="2000" dirty="0"/>
              <a:t>organizmu. Ich</a:t>
            </a:r>
            <a:r>
              <a:rPr lang="pl-PL" sz="2000" dirty="0"/>
              <a:t> niedobór prowadzi </a:t>
            </a:r>
            <a:r>
              <a:rPr lang="en-GB" sz="2000" dirty="0"/>
              <a:t> do </a:t>
            </a:r>
            <a:r>
              <a:rPr lang="pl-PL" sz="2000" dirty="0"/>
              <a:t>zakłócenia</a:t>
            </a:r>
            <a:r>
              <a:rPr lang="en-GB" sz="2000" dirty="0"/>
              <a:t> </a:t>
            </a:r>
            <a:r>
              <a:rPr lang="pl-PL" sz="2000" dirty="0"/>
              <a:t>procesów życiowych komórek </a:t>
            </a:r>
            <a:r>
              <a:rPr lang="en-GB" sz="2000" dirty="0"/>
              <a:t>, </a:t>
            </a:r>
            <a:r>
              <a:rPr lang="pl-PL" sz="2000" dirty="0"/>
              <a:t>tkanek i narządów</a:t>
            </a:r>
            <a:endParaRPr lang="en-GB" sz="2000" dirty="0"/>
          </a:p>
          <a:p>
            <a:pPr indent="-274320">
              <a:spcBef>
                <a:spcPts val="2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1000" dirty="0"/>
          </a:p>
          <a:p>
            <a:pPr indent="-274320">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dirty="0"/>
              <a:t>	</a:t>
            </a:r>
            <a:r>
              <a:rPr lang="pl-PL" sz="2000" dirty="0"/>
              <a:t>Witaminy dzielimy na:</a:t>
            </a:r>
            <a:endParaRPr lang="en-GB" sz="2000" dirty="0"/>
          </a:p>
          <a:p>
            <a:pPr marL="708660" lvl="1" indent="-342900">
              <a:buClr>
                <a:srgbClr val="FF3300"/>
              </a:buClr>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2000" dirty="0"/>
              <a:t>Rozpuszczalne w wodzie </a:t>
            </a:r>
            <a:r>
              <a:rPr lang="en-GB" sz="2000" dirty="0"/>
              <a:t> – </a:t>
            </a:r>
            <a:r>
              <a:rPr lang="pl-PL" sz="2000" dirty="0"/>
              <a:t>witamina C</a:t>
            </a:r>
            <a:r>
              <a:rPr lang="en-GB" sz="2000" dirty="0"/>
              <a:t>, </a:t>
            </a:r>
            <a:r>
              <a:rPr lang="pl-PL" sz="2000" dirty="0"/>
              <a:t>witaminy </a:t>
            </a:r>
            <a:r>
              <a:rPr lang="en-GB" sz="2000" dirty="0"/>
              <a:t> z gr. B, </a:t>
            </a:r>
            <a:r>
              <a:rPr lang="pl-PL" sz="2000" dirty="0"/>
              <a:t>witamina</a:t>
            </a:r>
            <a:r>
              <a:rPr lang="en-GB" sz="2000" dirty="0"/>
              <a:t>PP (</a:t>
            </a:r>
            <a:r>
              <a:rPr lang="pl-PL" sz="2000" dirty="0"/>
              <a:t>niacyna</a:t>
            </a:r>
            <a:r>
              <a:rPr lang="en-GB" sz="2000" dirty="0"/>
              <a:t>), </a:t>
            </a:r>
            <a:r>
              <a:rPr lang="pl-PL" sz="2000" dirty="0"/>
              <a:t>witamina</a:t>
            </a:r>
            <a:r>
              <a:rPr lang="en-GB" sz="2000" dirty="0"/>
              <a:t> H (</a:t>
            </a:r>
            <a:r>
              <a:rPr lang="pl-PL" sz="2000" dirty="0"/>
              <a:t>biotyna</a:t>
            </a:r>
            <a:r>
              <a:rPr lang="en-GB" sz="2000" dirty="0"/>
              <a:t>),</a:t>
            </a:r>
          </a:p>
          <a:p>
            <a:pPr marL="708660" lvl="1" indent="-342900">
              <a:buClr>
                <a:srgbClr val="FF3300"/>
              </a:buClr>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l-PL" sz="2000" dirty="0"/>
              <a:t>Rozpuszczalne w tłuszczach</a:t>
            </a:r>
            <a:r>
              <a:rPr lang="en-GB" sz="2000" dirty="0"/>
              <a:t> – </a:t>
            </a:r>
            <a:r>
              <a:rPr lang="pl-PL" sz="2000" dirty="0"/>
              <a:t>witaminy </a:t>
            </a:r>
            <a:r>
              <a:rPr lang="en-GB" sz="2000" dirty="0"/>
              <a:t> A, D, E, K</a:t>
            </a:r>
            <a:endParaRPr lang="pl-PL" sz="2000" dirty="0"/>
          </a:p>
          <a:p>
            <a:pPr marL="708660" lvl="1" indent="-342900">
              <a:buClr>
                <a:srgbClr val="FF3300"/>
              </a:buClr>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000" dirty="0"/>
          </a:p>
          <a:p>
            <a:endParaRPr lang="pl-PL" dirty="0"/>
          </a:p>
        </p:txBody>
      </p:sp>
      <p:pic>
        <p:nvPicPr>
          <p:cNvPr id="5" name="Obraz 4">
            <a:extLst>
              <a:ext uri="{FF2B5EF4-FFF2-40B4-BE49-F238E27FC236}">
                <a16:creationId xmlns:a16="http://schemas.microsoft.com/office/drawing/2014/main" id="{C3049FA9-95AE-406B-B8DB-DD7046EFE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789" y="4690533"/>
            <a:ext cx="3449924" cy="2076204"/>
          </a:xfrm>
          <a:prstGeom prst="rect">
            <a:avLst/>
          </a:prstGeom>
        </p:spPr>
      </p:pic>
    </p:spTree>
    <p:extLst>
      <p:ext uri="{BB962C8B-B14F-4D97-AF65-F5344CB8AC3E}">
        <p14:creationId xmlns:p14="http://schemas.microsoft.com/office/powerpoint/2010/main" val="1145976683"/>
      </p:ext>
    </p:extLst>
  </p:cSld>
  <p:clrMapOvr>
    <a:masterClrMapping/>
  </p:clrMapOvr>
  <p:transition spd="slow">
    <p:push dir="u"/>
  </p:transition>
</p:sld>
</file>

<file path=ppt/theme/theme1.xml><?xml version="1.0" encoding="utf-8"?>
<a:theme xmlns:a="http://schemas.openxmlformats.org/drawingml/2006/main" name="Smuga">
  <a:themeElements>
    <a:clrScheme name="Smug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ug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161</TotalTime>
  <Words>761</Words>
  <Application>Microsoft Office PowerPoint</Application>
  <PresentationFormat>Panoramiczny</PresentationFormat>
  <Paragraphs>102</Paragraphs>
  <Slides>18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18</vt:i4>
      </vt:variant>
    </vt:vector>
  </HeadingPairs>
  <TitlesOfParts>
    <vt:vector size="23" baseType="lpstr">
      <vt:lpstr>Arial</vt:lpstr>
      <vt:lpstr>Century Gothic</vt:lpstr>
      <vt:lpstr>Wingdings</vt:lpstr>
      <vt:lpstr>Wingdings 3</vt:lpstr>
      <vt:lpstr>Smuga</vt:lpstr>
      <vt:lpstr>Zdrowe odżywianie</vt:lpstr>
      <vt:lpstr>   Zdrowe odżywianie</vt:lpstr>
      <vt:lpstr>   Zdrowe odżywianie</vt:lpstr>
      <vt:lpstr>   Zdrowe odżywanie</vt:lpstr>
      <vt:lpstr>   Zdrowe odżywianie</vt:lpstr>
      <vt:lpstr>   Zdrowe odżywianie</vt:lpstr>
      <vt:lpstr>    Zdrowe odżywianie</vt:lpstr>
      <vt:lpstr>    Zdrowe odżywianie</vt:lpstr>
      <vt:lpstr>    Zdrowe odżywianie</vt:lpstr>
      <vt:lpstr>   Zdrowe odżywianie</vt:lpstr>
      <vt:lpstr>   Zdrowe odżywianie</vt:lpstr>
      <vt:lpstr>   Zdrowe odżywianie</vt:lpstr>
      <vt:lpstr>Zdrowe żywienie – niezdrowe żywienie</vt:lpstr>
      <vt:lpstr>Zdrowe żywienie – niezdrowe żywienie</vt:lpstr>
      <vt:lpstr>Zdrowe żywienie – niezdrowe żywienie</vt:lpstr>
      <vt:lpstr>Zdrowe żywienie – niezdrowe żywienie</vt:lpstr>
      <vt:lpstr>Zdrowe żywienie – niezdrowe żywienie</vt:lpstr>
      <vt:lpstr>Zdrowe żywienie – niezdrowe żywienie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Zdrowe odżywianie</dc:title>
  <dc:creator>Katarzyna Rauk</dc:creator>
  <cp:lastModifiedBy>Katarzyna Rauk</cp:lastModifiedBy>
  <cp:revision>27</cp:revision>
  <dcterms:created xsi:type="dcterms:W3CDTF">2020-04-06T10:22:35Z</dcterms:created>
  <dcterms:modified xsi:type="dcterms:W3CDTF">2020-04-06T13:04:11Z</dcterms:modified>
</cp:coreProperties>
</file>