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2E31-05D6-41F1-91DC-D5A416439484}" type="datetimeFigureOut">
              <a:rPr lang="sk-SK" smtClean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806E-7608-4F8E-921D-455D1EAA4D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090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2E31-05D6-41F1-91DC-D5A416439484}" type="datetimeFigureOut">
              <a:rPr lang="sk-SK" smtClean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806E-7608-4F8E-921D-455D1EAA4D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269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2E31-05D6-41F1-91DC-D5A416439484}" type="datetimeFigureOut">
              <a:rPr lang="sk-SK" smtClean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806E-7608-4F8E-921D-455D1EAA4D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436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2E31-05D6-41F1-91DC-D5A416439484}" type="datetimeFigureOut">
              <a:rPr lang="sk-SK" smtClean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806E-7608-4F8E-921D-455D1EAA4D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532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2E31-05D6-41F1-91DC-D5A416439484}" type="datetimeFigureOut">
              <a:rPr lang="sk-SK" smtClean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806E-7608-4F8E-921D-455D1EAA4D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907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2E31-05D6-41F1-91DC-D5A416439484}" type="datetimeFigureOut">
              <a:rPr lang="sk-SK" smtClean="0"/>
              <a:t>26. 4. 2020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806E-7608-4F8E-921D-455D1EAA4D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703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2E31-05D6-41F1-91DC-D5A416439484}" type="datetimeFigureOut">
              <a:rPr lang="sk-SK" smtClean="0"/>
              <a:t>26. 4. 2020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806E-7608-4F8E-921D-455D1EAA4D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60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2E31-05D6-41F1-91DC-D5A416439484}" type="datetimeFigureOut">
              <a:rPr lang="sk-SK" smtClean="0"/>
              <a:t>26. 4. 2020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806E-7608-4F8E-921D-455D1EAA4D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795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2E31-05D6-41F1-91DC-D5A416439484}" type="datetimeFigureOut">
              <a:rPr lang="sk-SK" smtClean="0"/>
              <a:t>26. 4. 2020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806E-7608-4F8E-921D-455D1EAA4D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93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2E31-05D6-41F1-91DC-D5A416439484}" type="datetimeFigureOut">
              <a:rPr lang="sk-SK" smtClean="0"/>
              <a:t>26. 4. 2020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806E-7608-4F8E-921D-455D1EAA4D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400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2E31-05D6-41F1-91DC-D5A416439484}" type="datetimeFigureOut">
              <a:rPr lang="sk-SK" smtClean="0"/>
              <a:t>26. 4. 2020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806E-7608-4F8E-921D-455D1EAA4D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100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2E31-05D6-41F1-91DC-D5A416439484}" type="datetimeFigureOut">
              <a:rPr lang="sk-SK" smtClean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3806E-7608-4F8E-921D-455D1EAA4D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529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0495" y="1339340"/>
            <a:ext cx="9144000" cy="36046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8800" b="1" dirty="0" smtClean="0">
                <a:latin typeface="Comic Sans MS" panose="030F0702030302020204" pitchFamily="66" charset="0"/>
              </a:rPr>
              <a:t>Zuzka </a:t>
            </a:r>
            <a:r>
              <a:rPr lang="sk-SK" sz="8800" b="1" dirty="0" err="1" smtClean="0">
                <a:latin typeface="Comic Sans MS" panose="030F0702030302020204" pitchFamily="66" charset="0"/>
              </a:rPr>
              <a:t>Šulajová</a:t>
            </a:r>
            <a:r>
              <a:rPr lang="sk-SK" sz="8800" b="1" dirty="0" smtClean="0">
                <a:latin typeface="Comic Sans MS" panose="030F0702030302020204" pitchFamily="66" charset="0"/>
              </a:rPr>
              <a:t/>
            </a:r>
            <a:br>
              <a:rPr lang="sk-SK" sz="8800" b="1" dirty="0" smtClean="0">
                <a:latin typeface="Comic Sans MS" panose="030F0702030302020204" pitchFamily="66" charset="0"/>
              </a:rPr>
            </a:br>
            <a:r>
              <a:rPr lang="sk-SK" sz="8800" b="1" i="1" dirty="0" smtClean="0">
                <a:latin typeface="Comic Sans MS" panose="030F0702030302020204" pitchFamily="66" charset="0"/>
              </a:rPr>
              <a:t>Džínsový denník</a:t>
            </a:r>
            <a:endParaRPr lang="sk-SK" sz="8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64285" y="6439546"/>
            <a:ext cx="4127715" cy="418454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latin typeface="Comic Sans MS" panose="030F0702030302020204" pitchFamily="66" charset="0"/>
              </a:rPr>
              <a:t>Mgr. Simona Gondeková</a:t>
            </a:r>
            <a:endParaRPr lang="sk-SK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OPAKUJEME!!! </a:t>
            </a:r>
            <a:endParaRPr lang="sk-SK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b="1" dirty="0" smtClean="0">
                <a:latin typeface="Comic Sans MS" panose="030F0702030302020204" pitchFamily="66" charset="0"/>
              </a:rPr>
              <a:t>Čo je to denník?</a:t>
            </a:r>
            <a:endParaRPr lang="sk-SK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971375" y="2526248"/>
            <a:ext cx="10382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b="1" dirty="0" smtClean="0">
                <a:latin typeface="Comic Sans MS" panose="030F0702030302020204" pitchFamily="66" charset="0"/>
              </a:rPr>
              <a:t>epický literárny žáner monografického charakteru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b="1" dirty="0" smtClean="0">
                <a:latin typeface="Comic Sans MS" panose="030F0702030302020204" pitchFamily="66" charset="0"/>
              </a:rPr>
              <a:t>obsahuje denné zápisy o osobných a verejných udalostiach, ktoré ovplyvňujú pisateľa - prezentuje sa názor autora na dané udalosti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b="1" dirty="0" smtClean="0">
                <a:latin typeface="Comic Sans MS" panose="030F0702030302020204" pitchFamily="66" charset="0"/>
              </a:rPr>
              <a:t>udalosti sú opisované chronologicky v denných intervaloch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b="1" dirty="0" smtClean="0">
                <a:latin typeface="Comic Sans MS" panose="030F0702030302020204" pitchFamily="66" charset="0"/>
              </a:rPr>
              <a:t>môže obsahovať aj fikciu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b="1" dirty="0" smtClean="0">
                <a:latin typeface="Comic Sans MS" panose="030F0702030302020204" pitchFamily="66" charset="0"/>
              </a:rPr>
              <a:t>denník sa nepíše, denník sa VEDIE!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249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OPAKUJEME!!! </a:t>
            </a:r>
            <a:endParaRPr lang="sk-SK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b="1" dirty="0" smtClean="0">
                <a:latin typeface="Comic Sans MS" panose="030F0702030302020204" pitchFamily="66" charset="0"/>
              </a:rPr>
              <a:t>Čo je to dievčenský román?</a:t>
            </a:r>
            <a:endParaRPr lang="sk-SK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971375" y="2526248"/>
            <a:ext cx="10382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k-SK" sz="2400" b="1" dirty="0">
                <a:latin typeface="Comic Sans MS" panose="030F0702030302020204" pitchFamily="66" charset="0"/>
              </a:rPr>
              <a:t>epický žáner, ktorého hlavnou postavou je mladá hrdinka,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k-SK" sz="2400" b="1" dirty="0">
                <a:latin typeface="Comic Sans MS" panose="030F0702030302020204" pitchFamily="66" charset="0"/>
              </a:rPr>
              <a:t>pri prekonávaní istých životných prekážok </a:t>
            </a:r>
            <a:r>
              <a:rPr lang="sk-SK" sz="2400" b="1" dirty="0" smtClean="0">
                <a:latin typeface="Comic Sans MS" panose="030F0702030302020204" pitchFamily="66" charset="0"/>
              </a:rPr>
              <a:t>hlavná </a:t>
            </a:r>
            <a:r>
              <a:rPr lang="sk-SK" sz="2400" b="1" dirty="0">
                <a:latin typeface="Comic Sans MS" panose="030F0702030302020204" pitchFamily="66" charset="0"/>
              </a:rPr>
              <a:t>postava objavuje alebo nadobúda určité mravné hodnoty,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k-SK" sz="2400" b="1" dirty="0">
                <a:latin typeface="Comic Sans MS" panose="030F0702030302020204" pitchFamily="66" charset="0"/>
              </a:rPr>
              <a:t>orientuje sa na citovú stránku života,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k-SK" sz="2400" b="1" dirty="0">
                <a:latin typeface="Comic Sans MS" panose="030F0702030302020204" pitchFamily="66" charset="0"/>
              </a:rPr>
              <a:t>konflikty sa sústreďujú na prostredie, v ktorom sa dievčatá najviac pohybujú – na školu, rodinu.</a:t>
            </a:r>
          </a:p>
        </p:txBody>
      </p:sp>
    </p:spTree>
    <p:extLst>
      <p:ext uri="{BB962C8B-B14F-4D97-AF65-F5344CB8AC3E}">
        <p14:creationId xmlns:p14="http://schemas.microsoft.com/office/powerpoint/2010/main" val="21513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8504" y="107547"/>
            <a:ext cx="7365642" cy="1325563"/>
          </a:xfrm>
        </p:spPr>
        <p:txBody>
          <a:bodyPr>
            <a:normAutofit/>
          </a:bodyPr>
          <a:lstStyle/>
          <a:p>
            <a:pPr algn="ctr"/>
            <a:r>
              <a:rPr lang="sk-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Zuzka </a:t>
            </a:r>
            <a:r>
              <a:rPr lang="sk-SK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Šulajová</a:t>
            </a:r>
            <a:r>
              <a:rPr lang="sk-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sk-SK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21217" y="1339402"/>
            <a:ext cx="10632583" cy="526745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2400" b="1" dirty="0" smtClean="0">
                <a:latin typeface="Comic Sans MS" panose="030F0702030302020204" pitchFamily="66" charset="0"/>
              </a:rPr>
              <a:t>* 12. novembra 1985 Bratislava</a:t>
            </a:r>
          </a:p>
          <a:p>
            <a:pPr algn="just">
              <a:lnSpc>
                <a:spcPct val="150000"/>
              </a:lnSpc>
            </a:pPr>
            <a:r>
              <a:rPr lang="sk-SK" sz="2400" b="1" dirty="0" smtClean="0">
                <a:latin typeface="Comic Sans MS" panose="030F0702030302020204" pitchFamily="66" charset="0"/>
              </a:rPr>
              <a:t> slovenská autorka dievčenských románov</a:t>
            </a:r>
          </a:p>
          <a:p>
            <a:pPr algn="just">
              <a:lnSpc>
                <a:spcPct val="150000"/>
              </a:lnSpc>
            </a:pPr>
            <a:r>
              <a:rPr lang="sk-SK" sz="2400" b="1" dirty="0">
                <a:latin typeface="Comic Sans MS" panose="030F0702030302020204" pitchFamily="66" charset="0"/>
              </a:rPr>
              <a:t> </a:t>
            </a:r>
            <a:r>
              <a:rPr lang="sk-SK" sz="2400" b="1" dirty="0" smtClean="0">
                <a:latin typeface="Comic Sans MS" panose="030F0702030302020204" pitchFamily="66" charset="0"/>
              </a:rPr>
              <a:t>písať začala v štrnástich rokoch</a:t>
            </a:r>
            <a:endParaRPr lang="sk-SK" sz="24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k-SK" sz="2400" b="1" dirty="0">
                <a:latin typeface="Comic Sans MS" panose="030F0702030302020204" pitchFamily="66" charset="0"/>
              </a:rPr>
              <a:t> </a:t>
            </a:r>
            <a:r>
              <a:rPr lang="sk-SK" sz="2400" b="1" dirty="0" smtClean="0">
                <a:latin typeface="Comic Sans MS" panose="030F0702030302020204" pitchFamily="66" charset="0"/>
              </a:rPr>
              <a:t>žije v Bratislave </a:t>
            </a:r>
          </a:p>
          <a:p>
            <a:pPr algn="just">
              <a:lnSpc>
                <a:spcPct val="150000"/>
              </a:lnSpc>
            </a:pPr>
            <a:r>
              <a:rPr lang="sk-SK" sz="2400" b="1" dirty="0">
                <a:latin typeface="Comic Sans MS" panose="030F0702030302020204" pitchFamily="66" charset="0"/>
              </a:rPr>
              <a:t> </a:t>
            </a:r>
            <a:r>
              <a:rPr lang="sk-SK" sz="2400" b="1" dirty="0" smtClean="0">
                <a:latin typeface="Comic Sans MS" panose="030F0702030302020204" pitchFamily="66" charset="0"/>
              </a:rPr>
              <a:t>študovala </a:t>
            </a:r>
            <a:r>
              <a:rPr lang="sk-SK" sz="2400" b="1" dirty="0" err="1" smtClean="0">
                <a:latin typeface="Comic Sans MS" panose="030F0702030302020204" pitchFamily="66" charset="0"/>
              </a:rPr>
              <a:t>andragogiku</a:t>
            </a:r>
            <a:r>
              <a:rPr lang="sk-SK" sz="2400" b="1" dirty="0" smtClean="0">
                <a:latin typeface="Comic Sans MS" panose="030F0702030302020204" pitchFamily="66" charset="0"/>
              </a:rPr>
              <a:t> a pedagogiku na Filozofickej fakulte Univerzity Komenského v Bratislave</a:t>
            </a:r>
          </a:p>
          <a:p>
            <a:pPr algn="just">
              <a:lnSpc>
                <a:spcPct val="150000"/>
              </a:lnSpc>
            </a:pPr>
            <a:r>
              <a:rPr lang="sk-SK" sz="2400" b="1" dirty="0">
                <a:latin typeface="Comic Sans MS" panose="030F0702030302020204" pitchFamily="66" charset="0"/>
              </a:rPr>
              <a:t> </a:t>
            </a:r>
            <a:r>
              <a:rPr lang="sk-SK" sz="2400" b="1" dirty="0" smtClean="0">
                <a:latin typeface="Comic Sans MS" panose="030F0702030302020204" pitchFamily="66" charset="0"/>
              </a:rPr>
              <a:t>vydavateľstvo Slovenský spisovateľ ju v roku 2007 vyhlásilo za objav roka</a:t>
            </a:r>
          </a:p>
          <a:p>
            <a:pPr algn="just">
              <a:lnSpc>
                <a:spcPct val="150000"/>
              </a:lnSpc>
            </a:pPr>
            <a:r>
              <a:rPr lang="sk-SK" sz="2400" b="1" dirty="0">
                <a:latin typeface="Comic Sans MS" panose="030F0702030302020204" pitchFamily="66" charset="0"/>
              </a:rPr>
              <a:t> </a:t>
            </a:r>
            <a:r>
              <a:rPr lang="sk-SK" sz="2400" b="1" dirty="0" smtClean="0">
                <a:latin typeface="Comic Sans MS" panose="030F0702030302020204" pitchFamily="66" charset="0"/>
              </a:rPr>
              <a:t>autorka </a:t>
            </a:r>
            <a:r>
              <a:rPr lang="sk-SK" sz="2400" b="1" dirty="0" smtClean="0">
                <a:latin typeface="Comic Sans MS" panose="030F0702030302020204" pitchFamily="66" charset="0"/>
              </a:rPr>
              <a:t>najrozsiahlejšieho denníkového diela v slovenskej literatúre</a:t>
            </a:r>
          </a:p>
          <a:p>
            <a:pPr algn="just">
              <a:lnSpc>
                <a:spcPct val="150000"/>
              </a:lnSpc>
            </a:pPr>
            <a:endParaRPr lang="sk-SK" sz="2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Zuzana Šulajová | bux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46" y="276895"/>
            <a:ext cx="3266941" cy="3266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uzka Šulaj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3" y="420106"/>
            <a:ext cx="4042937" cy="60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soba - Zuzka Šulajová | Literárne informačné centr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29" y="98132"/>
            <a:ext cx="3793851" cy="47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77" y="2470293"/>
            <a:ext cx="4127075" cy="41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Zuzka </a:t>
            </a:r>
            <a:r>
              <a:rPr lang="sk-SK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Šulajová</a:t>
            </a:r>
            <a:r>
              <a:rPr lang="sk-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- diela </a:t>
            </a:r>
            <a:endParaRPr lang="sk-SK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1680" y="1233196"/>
            <a:ext cx="10714149" cy="562480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sk-SK" sz="2400" b="1" dirty="0" smtClean="0">
                <a:latin typeface="Comic Sans MS" panose="030F0702030302020204" pitchFamily="66" charset="0"/>
              </a:rPr>
              <a:t>2007 –</a:t>
            </a:r>
            <a:r>
              <a:rPr lang="sk-SK" sz="2400" b="1" dirty="0">
                <a:latin typeface="Comic Sans MS" panose="030F0702030302020204" pitchFamily="66" charset="0"/>
              </a:rPr>
              <a:t> Džínsový denník</a:t>
            </a:r>
          </a:p>
          <a:p>
            <a:pPr algn="just">
              <a:lnSpc>
                <a:spcPct val="160000"/>
              </a:lnSpc>
            </a:pPr>
            <a:r>
              <a:rPr lang="sk-SK" sz="2400" b="1" dirty="0" smtClean="0">
                <a:latin typeface="Comic Sans MS" panose="030F0702030302020204" pitchFamily="66" charset="0"/>
              </a:rPr>
              <a:t>2008</a:t>
            </a:r>
            <a:r>
              <a:rPr lang="sk-SK" sz="2400" b="1" dirty="0">
                <a:latin typeface="Comic Sans MS" panose="030F0702030302020204" pitchFamily="66" charset="0"/>
              </a:rPr>
              <a:t> – Dievča z minulosti</a:t>
            </a:r>
          </a:p>
          <a:p>
            <a:pPr algn="just">
              <a:lnSpc>
                <a:spcPct val="160000"/>
              </a:lnSpc>
            </a:pPr>
            <a:r>
              <a:rPr lang="sk-SK" sz="2400" b="1" dirty="0" smtClean="0">
                <a:latin typeface="Comic Sans MS" panose="030F0702030302020204" pitchFamily="66" charset="0"/>
              </a:rPr>
              <a:t>2009</a:t>
            </a:r>
            <a:r>
              <a:rPr lang="sk-SK" sz="2400" b="1" dirty="0">
                <a:latin typeface="Comic Sans MS" panose="030F0702030302020204" pitchFamily="66" charset="0"/>
              </a:rPr>
              <a:t> – Džínsový denník 2</a:t>
            </a:r>
          </a:p>
          <a:p>
            <a:pPr algn="just">
              <a:lnSpc>
                <a:spcPct val="160000"/>
              </a:lnSpc>
            </a:pPr>
            <a:r>
              <a:rPr lang="sk-SK" sz="2400" b="1" dirty="0" smtClean="0">
                <a:latin typeface="Comic Sans MS" panose="030F0702030302020204" pitchFamily="66" charset="0"/>
              </a:rPr>
              <a:t>2012</a:t>
            </a:r>
            <a:r>
              <a:rPr lang="sk-SK" sz="2400" b="1" dirty="0">
                <a:latin typeface="Comic Sans MS" panose="030F0702030302020204" pitchFamily="66" charset="0"/>
              </a:rPr>
              <a:t> – Džínsový denník 3</a:t>
            </a:r>
          </a:p>
          <a:p>
            <a:pPr algn="just">
              <a:lnSpc>
                <a:spcPct val="160000"/>
              </a:lnSpc>
            </a:pPr>
            <a:r>
              <a:rPr lang="sk-SK" sz="2400" b="1" dirty="0" smtClean="0">
                <a:latin typeface="Comic Sans MS" panose="030F0702030302020204" pitchFamily="66" charset="0"/>
              </a:rPr>
              <a:t>2013</a:t>
            </a:r>
            <a:r>
              <a:rPr lang="sk-SK" sz="2400" b="1" dirty="0">
                <a:latin typeface="Comic Sans MS" panose="030F0702030302020204" pitchFamily="66" charset="0"/>
              </a:rPr>
              <a:t> – Džínsový denník Lukášovými očami</a:t>
            </a:r>
          </a:p>
          <a:p>
            <a:pPr algn="just">
              <a:lnSpc>
                <a:spcPct val="160000"/>
              </a:lnSpc>
            </a:pPr>
            <a:r>
              <a:rPr lang="sk-SK" sz="2400" b="1" dirty="0" smtClean="0">
                <a:latin typeface="Comic Sans MS" panose="030F0702030302020204" pitchFamily="66" charset="0"/>
              </a:rPr>
              <a:t>2014</a:t>
            </a:r>
            <a:r>
              <a:rPr lang="sk-SK" sz="2400" b="1" dirty="0">
                <a:latin typeface="Comic Sans MS" panose="030F0702030302020204" pitchFamily="66" charset="0"/>
              </a:rPr>
              <a:t> – Džínsový denník 4</a:t>
            </a:r>
          </a:p>
          <a:p>
            <a:pPr algn="just">
              <a:lnSpc>
                <a:spcPct val="160000"/>
              </a:lnSpc>
            </a:pPr>
            <a:r>
              <a:rPr lang="sk-SK" sz="2400" b="1" dirty="0" smtClean="0">
                <a:latin typeface="Comic Sans MS" panose="030F0702030302020204" pitchFamily="66" charset="0"/>
              </a:rPr>
              <a:t>2015</a:t>
            </a:r>
            <a:r>
              <a:rPr lang="sk-SK" sz="2400" b="1" dirty="0">
                <a:latin typeface="Comic Sans MS" panose="030F0702030302020204" pitchFamily="66" charset="0"/>
              </a:rPr>
              <a:t> – Džínsový denník 5</a:t>
            </a:r>
          </a:p>
          <a:p>
            <a:pPr algn="just">
              <a:lnSpc>
                <a:spcPct val="160000"/>
              </a:lnSpc>
            </a:pPr>
            <a:r>
              <a:rPr lang="sk-SK" sz="2400" b="1" dirty="0" smtClean="0">
                <a:latin typeface="Comic Sans MS" panose="030F0702030302020204" pitchFamily="66" charset="0"/>
              </a:rPr>
              <a:t>2016</a:t>
            </a:r>
            <a:r>
              <a:rPr lang="sk-SK" sz="2400" b="1" dirty="0">
                <a:latin typeface="Comic Sans MS" panose="030F0702030302020204" pitchFamily="66" charset="0"/>
              </a:rPr>
              <a:t> – Džínsový denník 6</a:t>
            </a:r>
          </a:p>
          <a:p>
            <a:pPr algn="just">
              <a:lnSpc>
                <a:spcPct val="160000"/>
              </a:lnSpc>
            </a:pPr>
            <a:r>
              <a:rPr lang="sk-SK" sz="2400" b="1" dirty="0" smtClean="0">
                <a:latin typeface="Comic Sans MS" panose="030F0702030302020204" pitchFamily="66" charset="0"/>
              </a:rPr>
              <a:t>2019</a:t>
            </a:r>
            <a:r>
              <a:rPr lang="sk-SK" sz="2400" b="1" dirty="0">
                <a:latin typeface="Comic Sans MS" panose="030F0702030302020204" pitchFamily="66" charset="0"/>
              </a:rPr>
              <a:t> – Tajomstvá jedného domu</a:t>
            </a:r>
          </a:p>
          <a:p>
            <a:pPr algn="just">
              <a:lnSpc>
                <a:spcPct val="160000"/>
              </a:lnSpc>
            </a:pPr>
            <a:r>
              <a:rPr lang="sk-SK" sz="2400" b="1" dirty="0">
                <a:latin typeface="Comic Sans MS" panose="030F0702030302020204" pitchFamily="66" charset="0"/>
              </a:rPr>
              <a:t>2019 – Magický Advent</a:t>
            </a:r>
          </a:p>
        </p:txBody>
      </p:sp>
      <p:pic>
        <p:nvPicPr>
          <p:cNvPr id="1026" name="Picture 2" descr="Kniha: Džínsový denník 1 (Zuzka Šulajová) | Mart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24" y="1389781"/>
            <a:ext cx="2445958" cy="371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niha Džínsový denník Lukášovými očami Džínsový denník Zuzk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625" y="2043364"/>
            <a:ext cx="2866939" cy="44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b="1" dirty="0" smtClean="0">
                <a:latin typeface="Comic Sans MS" panose="030F0702030302020204" pitchFamily="66" charset="0"/>
              </a:rPr>
              <a:t>Porovnajme!</a:t>
            </a:r>
            <a:endParaRPr lang="sk-SK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7" y="1498879"/>
            <a:ext cx="5157787" cy="599002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latin typeface="Comic Sans MS" panose="030F0702030302020204" pitchFamily="66" charset="0"/>
              </a:rPr>
              <a:t>DENNÍK</a:t>
            </a:r>
            <a:endParaRPr lang="sk-SK" sz="3200" dirty="0">
              <a:latin typeface="Comic Sans MS" panose="030F0702030302020204" pitchFamily="66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03514" y="2202287"/>
            <a:ext cx="4430331" cy="43916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 epický žáner</a:t>
            </a:r>
          </a:p>
          <a:p>
            <a:pPr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člení sa na denné zápisy, ktoré majú presný dátum, resp. čas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je zameraný na udalosti z každodenného života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JA-rozprávanie</a:t>
            </a:r>
            <a:endParaRPr lang="sk-SK" dirty="0">
              <a:latin typeface="Comic Sans MS" panose="030F0702030302020204" pitchFamily="66" charset="0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097588" y="1285641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latin typeface="Comic Sans MS" panose="030F0702030302020204" pitchFamily="66" charset="0"/>
              </a:rPr>
              <a:t>ROMÁN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770508" y="2202287"/>
            <a:ext cx="4356838" cy="43916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epický žáner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člení sa na kapitoly 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zobrazuje hlavnú dejovú líniu (doplnenie vedľajšími dejovými líniami)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JA-rozprávanie, ale aj ON- rozprávanie</a:t>
            </a:r>
          </a:p>
        </p:txBody>
      </p:sp>
    </p:spTree>
    <p:extLst>
      <p:ext uri="{BB962C8B-B14F-4D97-AF65-F5344CB8AC3E}">
        <p14:creationId xmlns:p14="http://schemas.microsoft.com/office/powerpoint/2010/main" val="30175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8205" y="278527"/>
            <a:ext cx="7533068" cy="1325563"/>
          </a:xfrm>
        </p:spPr>
        <p:txBody>
          <a:bodyPr>
            <a:normAutofit/>
          </a:bodyPr>
          <a:lstStyle/>
          <a:p>
            <a:pPr algn="ctr"/>
            <a:r>
              <a:rPr lang="sk-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Džínsový denník</a:t>
            </a:r>
            <a:endParaRPr lang="sk-SK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1832" y="1604090"/>
            <a:ext cx="11280821" cy="48224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sk-SK" sz="2400" b="1" dirty="0" smtClean="0">
                <a:latin typeface="Comic Sans MS" panose="030F0702030302020204" pitchFamily="66" charset="0"/>
              </a:rPr>
              <a:t> dievčenský román napísaný v denníkovej forme.  </a:t>
            </a:r>
            <a:endParaRPr lang="sk-SK" sz="24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k-SK" sz="2400" b="1" dirty="0" smtClean="0">
                <a:latin typeface="Comic Sans MS" panose="030F0702030302020204" pitchFamily="66" charset="0"/>
              </a:rPr>
              <a:t> román Džínsový denník má 6 častí a na žiadosť čitateľov autorka napísala aj knihu Džínsový denník Lukášovými očami</a:t>
            </a:r>
          </a:p>
          <a:p>
            <a:pPr algn="just">
              <a:lnSpc>
                <a:spcPct val="150000"/>
              </a:lnSpc>
            </a:pPr>
            <a:r>
              <a:rPr lang="sk-SK" sz="2400" b="1" dirty="0" smtClean="0">
                <a:latin typeface="Comic Sans MS" panose="030F0702030302020204" pitchFamily="66" charset="0"/>
              </a:rPr>
              <a:t> cez román sledujeme život hlavnej hrdinky, </a:t>
            </a:r>
            <a:r>
              <a:rPr lang="sk-SK" sz="2400" b="1" dirty="0" smtClean="0">
                <a:latin typeface="Comic Sans MS" panose="030F0702030302020204" pitchFamily="66" charset="0"/>
              </a:rPr>
              <a:t>Pauly </a:t>
            </a:r>
            <a:r>
              <a:rPr lang="sk-SK" sz="2400" b="1" dirty="0" err="1" smtClean="0">
                <a:latin typeface="Comic Sans MS" panose="030F0702030302020204" pitchFamily="66" charset="0"/>
              </a:rPr>
              <a:t>Semokovej</a:t>
            </a:r>
            <a:r>
              <a:rPr lang="sk-SK" sz="2400" b="1" dirty="0" smtClean="0">
                <a:latin typeface="Comic Sans MS" panose="030F0702030302020204" pitchFamily="66" charset="0"/>
              </a:rPr>
              <a:t>, od stredoškolských čias, cez vysokú školu, až po život po vysokej škole a pobyt v Austrálii</a:t>
            </a:r>
          </a:p>
          <a:p>
            <a:pPr algn="just">
              <a:lnSpc>
                <a:spcPct val="150000"/>
              </a:lnSpc>
            </a:pPr>
            <a:r>
              <a:rPr lang="sk-SK" sz="2400" b="1" dirty="0">
                <a:latin typeface="Comic Sans MS" panose="030F0702030302020204" pitchFamily="66" charset="0"/>
              </a:rPr>
              <a:t> </a:t>
            </a:r>
            <a:r>
              <a:rPr lang="sk-SK" sz="2400" b="1" dirty="0" smtClean="0">
                <a:latin typeface="Comic Sans MS" panose="030F0702030302020204" pitchFamily="66" charset="0"/>
              </a:rPr>
              <a:t>autorka zobrazuje život Pauly, jej vzťahy so spolužiakmi, partnerské vzťahy a rozhodnutia, ktoré jej ovplyvnia celý život</a:t>
            </a:r>
          </a:p>
        </p:txBody>
      </p:sp>
    </p:spTree>
    <p:extLst>
      <p:ext uri="{BB962C8B-B14F-4D97-AF65-F5344CB8AC3E}">
        <p14:creationId xmlns:p14="http://schemas.microsoft.com/office/powerpoint/2010/main" val="10563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8504" y="107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Džínsový denník</a:t>
            </a:r>
            <a:endParaRPr lang="sk-SK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21217" y="1339403"/>
            <a:ext cx="10632583" cy="48375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b="1" dirty="0" smtClean="0">
                <a:latin typeface="Comic Sans MS" panose="030F0702030302020204" pitchFamily="66" charset="0"/>
              </a:rPr>
              <a:t> literárny druh:	epika</a:t>
            </a:r>
          </a:p>
          <a:p>
            <a:pPr algn="just">
              <a:lnSpc>
                <a:spcPct val="150000"/>
              </a:lnSpc>
            </a:pPr>
            <a:r>
              <a:rPr lang="sk-SK" b="1" dirty="0">
                <a:latin typeface="Comic Sans MS" panose="030F0702030302020204" pitchFamily="66" charset="0"/>
              </a:rPr>
              <a:t> </a:t>
            </a:r>
            <a:r>
              <a:rPr lang="sk-SK" b="1" dirty="0" smtClean="0">
                <a:latin typeface="Comic Sans MS" panose="030F0702030302020204" pitchFamily="66" charset="0"/>
              </a:rPr>
              <a:t>literárna forma: 	próza</a:t>
            </a:r>
          </a:p>
          <a:p>
            <a:pPr algn="just">
              <a:lnSpc>
                <a:spcPct val="150000"/>
              </a:lnSpc>
            </a:pPr>
            <a:r>
              <a:rPr lang="sk-SK" b="1" dirty="0">
                <a:latin typeface="Comic Sans MS" panose="030F0702030302020204" pitchFamily="66" charset="0"/>
              </a:rPr>
              <a:t> </a:t>
            </a:r>
            <a:r>
              <a:rPr lang="sk-SK" b="1" dirty="0" smtClean="0">
                <a:latin typeface="Comic Sans MS" panose="030F0702030302020204" pitchFamily="66" charset="0"/>
              </a:rPr>
              <a:t>literárny žáner: 	román vo forme denníka</a:t>
            </a:r>
          </a:p>
          <a:p>
            <a:pPr algn="just">
              <a:lnSpc>
                <a:spcPct val="150000"/>
              </a:lnSpc>
            </a:pPr>
            <a:r>
              <a:rPr lang="sk-SK" b="1" dirty="0">
                <a:latin typeface="Comic Sans MS" panose="030F0702030302020204" pitchFamily="66" charset="0"/>
              </a:rPr>
              <a:t> </a:t>
            </a:r>
            <a:r>
              <a:rPr lang="sk-SK" b="1" dirty="0" smtClean="0">
                <a:latin typeface="Comic Sans MS" panose="030F0702030302020204" pitchFamily="66" charset="0"/>
              </a:rPr>
              <a:t>téma:			Problémy dospievajúceho dievčaťa. </a:t>
            </a:r>
          </a:p>
          <a:p>
            <a:pPr algn="just">
              <a:lnSpc>
                <a:spcPct val="150000"/>
              </a:lnSpc>
            </a:pPr>
            <a:r>
              <a:rPr lang="sk-SK" b="1" dirty="0">
                <a:latin typeface="Comic Sans MS" panose="030F0702030302020204" pitchFamily="66" charset="0"/>
              </a:rPr>
              <a:t> </a:t>
            </a:r>
            <a:r>
              <a:rPr lang="sk-SK" b="1" dirty="0" smtClean="0">
                <a:latin typeface="Comic Sans MS" panose="030F0702030302020204" pitchFamily="66" charset="0"/>
              </a:rPr>
              <a:t>druh rozprávania:	JA-rozprávanie</a:t>
            </a:r>
          </a:p>
          <a:p>
            <a:pPr algn="just">
              <a:lnSpc>
                <a:spcPct val="150000"/>
              </a:lnSpc>
            </a:pPr>
            <a:r>
              <a:rPr lang="sk-SK" b="1" dirty="0">
                <a:latin typeface="Comic Sans MS" panose="030F0702030302020204" pitchFamily="66" charset="0"/>
              </a:rPr>
              <a:t> </a:t>
            </a:r>
            <a:r>
              <a:rPr lang="sk-SK" b="1" dirty="0" smtClean="0">
                <a:latin typeface="Comic Sans MS" panose="030F0702030302020204" pitchFamily="66" charset="0"/>
              </a:rPr>
              <a:t>hlavná postava: 	Paula </a:t>
            </a:r>
            <a:r>
              <a:rPr lang="sk-SK" b="1" dirty="0" err="1" smtClean="0">
                <a:latin typeface="Comic Sans MS" panose="030F0702030302020204" pitchFamily="66" charset="0"/>
              </a:rPr>
              <a:t>Semoková</a:t>
            </a:r>
            <a:endParaRPr lang="sk-SK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317</Words>
  <Application>Microsoft Office PowerPoint</Application>
  <PresentationFormat>Širokouhlá</PresentationFormat>
  <Paragraphs>57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Motív Office</vt:lpstr>
      <vt:lpstr>Zuzka Šulajová Džínsový denník</vt:lpstr>
      <vt:lpstr>OPAKUJEME!!! </vt:lpstr>
      <vt:lpstr>OPAKUJEME!!! </vt:lpstr>
      <vt:lpstr>Zuzka Šulajová </vt:lpstr>
      <vt:lpstr>Prezentácia programu PowerPoint</vt:lpstr>
      <vt:lpstr>Zuzka Šulajová - diela </vt:lpstr>
      <vt:lpstr>Porovnajme!</vt:lpstr>
      <vt:lpstr>Džínsový denník</vt:lpstr>
      <vt:lpstr>Džínsový denník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Zuzka Šulajová Džínsový denník</dc:title>
  <dc:creator>ziak</dc:creator>
  <cp:lastModifiedBy>ziak</cp:lastModifiedBy>
  <cp:revision>51</cp:revision>
  <dcterms:created xsi:type="dcterms:W3CDTF">2020-04-26T15:30:42Z</dcterms:created>
  <dcterms:modified xsi:type="dcterms:W3CDTF">2020-04-26T18:30:22Z</dcterms:modified>
</cp:coreProperties>
</file>