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56" r:id="rId2"/>
    <p:sldId id="266" r:id="rId3"/>
    <p:sldId id="257" r:id="rId4"/>
    <p:sldId id="258" r:id="rId5"/>
    <p:sldId id="259" r:id="rId6"/>
    <p:sldId id="261" r:id="rId7"/>
    <p:sldId id="262" r:id="rId8"/>
    <p:sldId id="265" r:id="rId9"/>
    <p:sldId id="260" r:id="rId10"/>
    <p:sldId id="264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1B1-7307-4F37-AC23-F7F94AA7364E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1A62-E084-4CE7-8AB9-93673259A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104785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1B1-7307-4F37-AC23-F7F94AA7364E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1A62-E084-4CE7-8AB9-93673259A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28576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1B1-7307-4F37-AC23-F7F94AA7364E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1A62-E084-4CE7-8AB9-93673259A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19341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1B1-7307-4F37-AC23-F7F94AA7364E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1A62-E084-4CE7-8AB9-93673259A905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23659461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1B1-7307-4F37-AC23-F7F94AA7364E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1A62-E084-4CE7-8AB9-93673259A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307202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1B1-7307-4F37-AC23-F7F94AA7364E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1A62-E084-4CE7-8AB9-93673259A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9763431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kolumna obraz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1B1-7307-4F37-AC23-F7F94AA7364E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1A62-E084-4CE7-8AB9-93673259A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290489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1B1-7307-4F37-AC23-F7F94AA7364E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1A62-E084-4CE7-8AB9-93673259A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9146107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1B1-7307-4F37-AC23-F7F94AA7364E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1A62-E084-4CE7-8AB9-93673259A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2284244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1B1-7307-4F37-AC23-F7F94AA7364E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1A62-E084-4CE7-8AB9-93673259A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67109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1B1-7307-4F37-AC23-F7F94AA7364E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1A62-E084-4CE7-8AB9-93673259A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25137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1B1-7307-4F37-AC23-F7F94AA7364E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1A62-E084-4CE7-8AB9-93673259A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1851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1B1-7307-4F37-AC23-F7F94AA7364E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1A62-E084-4CE7-8AB9-93673259A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54999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1B1-7307-4F37-AC23-F7F94AA7364E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1A62-E084-4CE7-8AB9-93673259A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7098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1B1-7307-4F37-AC23-F7F94AA7364E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1A62-E084-4CE7-8AB9-93673259A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562599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1B1-7307-4F37-AC23-F7F94AA7364E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1A62-E084-4CE7-8AB9-93673259A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232780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DDD1B1-7307-4F37-AC23-F7F94AA7364E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C1A62-E084-4CE7-8AB9-93673259A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30037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DDD1B1-7307-4F37-AC23-F7F94AA7364E}" type="datetimeFigureOut">
              <a:rPr lang="pl-PL" smtClean="0"/>
              <a:t>07.12.2021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C1A62-E084-4CE7-8AB9-93673259A90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3955685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57051" y="399551"/>
            <a:ext cx="6801395" cy="3205798"/>
          </a:xfrm>
        </p:spPr>
        <p:txBody>
          <a:bodyPr>
            <a:normAutofit/>
          </a:bodyPr>
          <a:lstStyle/>
          <a:p>
            <a:r>
              <a:rPr lang="pl-PL" sz="6000" dirty="0">
                <a:latin typeface="Algerian" panose="04020705040A02060702" pitchFamily="82" charset="0"/>
              </a:rPr>
              <a:t>Św. Michał Archanioł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554594" y="3884023"/>
            <a:ext cx="6494994" cy="647745"/>
          </a:xfrm>
        </p:spPr>
        <p:txBody>
          <a:bodyPr/>
          <a:lstStyle/>
          <a:p>
            <a:r>
              <a:rPr lang="pl-PL" dirty="0"/>
              <a:t>Przyszły patron naszej szkoły.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42329" y="518135"/>
            <a:ext cx="3495340" cy="5984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1288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14401" y="470263"/>
            <a:ext cx="10241279" cy="5730240"/>
          </a:xfrm>
        </p:spPr>
        <p:txBody>
          <a:bodyPr>
            <a:normAutofit/>
          </a:bodyPr>
          <a:lstStyle/>
          <a:p>
            <a:r>
              <a:rPr lang="pl-PL" sz="6600" dirty="0">
                <a:latin typeface="Algerian" panose="04020705040A02060702" pitchFamily="82" charset="0"/>
              </a:rPr>
              <a:t>Serdecznie dziękuję za uwagę </a:t>
            </a:r>
            <a:r>
              <a:rPr lang="pl-PL" sz="6600" dirty="0">
                <a:latin typeface="Algerian" panose="04020705040A02060702" pitchFamily="82" charset="0"/>
                <a:sym typeface="Wingdings" panose="05000000000000000000" pitchFamily="2" charset="2"/>
              </a:rPr>
              <a:t></a:t>
            </a:r>
            <a:endParaRPr lang="pl-PL" sz="6600" dirty="0">
              <a:latin typeface="Algerian" panose="04020705040A02060702" pitchFamily="82" charset="0"/>
            </a:endParaRPr>
          </a:p>
        </p:txBody>
      </p:sp>
      <p:sp>
        <p:nvSpPr>
          <p:cNvPr id="2" name="pole tekstowe 1">
            <a:extLst>
              <a:ext uri="{FF2B5EF4-FFF2-40B4-BE49-F238E27FC236}">
                <a16:creationId xmlns:a16="http://schemas.microsoft.com/office/drawing/2014/main" id="{9966ED36-29B1-4744-AC73-8AE41C494F2A}"/>
              </a:ext>
            </a:extLst>
          </p:cNvPr>
          <p:cNvSpPr txBox="1"/>
          <p:nvPr/>
        </p:nvSpPr>
        <p:spPr>
          <a:xfrm>
            <a:off x="8120109" y="5628443"/>
            <a:ext cx="432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3600" dirty="0"/>
              <a:t>Izabela </a:t>
            </a:r>
            <a:r>
              <a:rPr lang="pl-PL" sz="3600" dirty="0" err="1"/>
              <a:t>Trelka</a:t>
            </a:r>
            <a:endParaRPr lang="pl-PL" sz="3600" dirty="0"/>
          </a:p>
        </p:txBody>
      </p:sp>
    </p:spTree>
    <p:extLst>
      <p:ext uri="{BB962C8B-B14F-4D97-AF65-F5344CB8AC3E}">
        <p14:creationId xmlns:p14="http://schemas.microsoft.com/office/powerpoint/2010/main" val="374295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>
                <a:latin typeface="Algerian" panose="04020705040A02060702" pitchFamily="82" charset="0"/>
              </a:rPr>
              <a:t>ZNACZENIA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sz="3200" dirty="0"/>
              <a:t> Z jęz. hebrajskiego </a:t>
            </a:r>
            <a:r>
              <a:rPr lang="pl-PL" sz="3200" i="1" dirty="0" err="1">
                <a:effectLst/>
              </a:rPr>
              <a:t>Mîchā’ēl</a:t>
            </a:r>
            <a:r>
              <a:rPr lang="pl-PL" sz="3200" i="1" dirty="0">
                <a:effectLst/>
              </a:rPr>
              <a:t> – </a:t>
            </a:r>
            <a:r>
              <a:rPr lang="pl-PL" sz="3200" dirty="0">
                <a:effectLst/>
              </a:rPr>
              <a:t>znaczy </a:t>
            </a:r>
            <a:r>
              <a:rPr lang="pl-PL" sz="3200" b="1" i="1" dirty="0">
                <a:effectLst/>
              </a:rPr>
              <a:t>Któż jak Bóg!</a:t>
            </a:r>
          </a:p>
          <a:p>
            <a:pPr>
              <a:buFont typeface="Wingdings" panose="05000000000000000000" pitchFamily="2" charset="2"/>
              <a:buChar char="v"/>
            </a:pPr>
            <a:endParaRPr lang="pl-PL" sz="3200" b="1" i="1" dirty="0">
              <a:effectLst/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pl-PL" sz="3200" dirty="0">
                <a:effectLst/>
              </a:rPr>
              <a:t>Słowo archanioł, czyli ,,anioł wyższego rzędu, spełniający wobec ludzi nadzwyczajne posłannictwa.”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658869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800" dirty="0">
                <a:latin typeface="Algerian" panose="04020705040A02060702" pitchFamily="82" charset="0"/>
              </a:rPr>
              <a:t>ARCHANIOŁ MICHAŁ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5418" y="2132977"/>
            <a:ext cx="6270776" cy="4363617"/>
          </a:xfrm>
        </p:spPr>
        <p:txBody>
          <a:bodyPr>
            <a:noAutofit/>
          </a:bodyPr>
          <a:lstStyle/>
          <a:p>
            <a:r>
              <a:rPr lang="pl-PL" sz="3200" dirty="0">
                <a:latin typeface="Bodoni MT" panose="02070603080606020203" pitchFamily="18" charset="0"/>
              </a:rPr>
              <a:t>Jest jednym z archaniołów                      w chrześcijaństwie, islamie, judaizmie, święty Kościoła prawosławnego i katolickiego.</a:t>
            </a:r>
          </a:p>
          <a:p>
            <a:r>
              <a:rPr lang="pl-PL" sz="3200" dirty="0">
                <a:latin typeface="Bodoni MT" panose="02070603080606020203" pitchFamily="18" charset="0"/>
              </a:rPr>
              <a:t>Wspominany jest w liturgii anglikańskiej, luterańskiej oraz rzymskiej 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19703" y="2193937"/>
            <a:ext cx="3670390" cy="4126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6641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4137" y="-557348"/>
            <a:ext cx="4605624" cy="2865120"/>
          </a:xfrm>
        </p:spPr>
        <p:txBody>
          <a:bodyPr>
            <a:normAutofit/>
          </a:bodyPr>
          <a:lstStyle/>
          <a:p>
            <a:r>
              <a:rPr lang="pl-PL" sz="4400" dirty="0" err="1">
                <a:latin typeface="Algerian" panose="04020705040A02060702" pitchFamily="82" charset="0"/>
              </a:rPr>
              <a:t>aTRYBUTY</a:t>
            </a:r>
            <a:endParaRPr lang="pl-PL" sz="4400" dirty="0">
              <a:latin typeface="Algerian" panose="04020705040A02060702" pitchFamily="82" charset="0"/>
            </a:endParaRPr>
          </a:p>
        </p:txBody>
      </p:sp>
      <p:pic>
        <p:nvPicPr>
          <p:cNvPr id="5" name="Symbol zastępczy zawartości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87294" y="762000"/>
            <a:ext cx="3771900" cy="4876800"/>
          </a:xfrm>
          <a:prstGeom prst="rect">
            <a:avLst/>
          </a:prstGeom>
        </p:spPr>
      </p:pic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1" y="2560320"/>
            <a:ext cx="4632960" cy="2943497"/>
          </a:xfrm>
        </p:spPr>
        <p:txBody>
          <a:bodyPr/>
          <a:lstStyle/>
          <a:p>
            <a:r>
              <a:rPr lang="pl-PL" sz="2400" dirty="0">
                <a:latin typeface="Bodoni MT" panose="02070603080606020203" pitchFamily="18" charset="0"/>
              </a:rPr>
              <a:t>Jako jego atrybuty przyznane mu są; globus, miecz, krzyż, lanca, laska, oszczep, waga, tarcza                       z napisem: </a:t>
            </a:r>
            <a:r>
              <a:rPr lang="pl-PL" sz="2400" dirty="0" err="1">
                <a:latin typeface="Bodoni MT" panose="02070603080606020203" pitchFamily="18" charset="0"/>
              </a:rPr>
              <a:t>Quis</a:t>
            </a:r>
            <a:r>
              <a:rPr lang="pl-PL" sz="2400" dirty="0">
                <a:latin typeface="Bodoni MT" panose="02070603080606020203" pitchFamily="18" charset="0"/>
              </a:rPr>
              <a:t> </a:t>
            </a:r>
            <a:r>
              <a:rPr lang="pl-PL" sz="2400" dirty="0" err="1">
                <a:latin typeface="Bodoni MT" panose="02070603080606020203" pitchFamily="18" charset="0"/>
              </a:rPr>
              <a:t>ut</a:t>
            </a:r>
            <a:r>
              <a:rPr lang="pl-PL" sz="2400" dirty="0">
                <a:latin typeface="Bodoni MT" panose="02070603080606020203" pitchFamily="18" charset="0"/>
              </a:rPr>
              <a:t> Deus (,,Któż jak Bóg”)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711146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>
          <a:xfrm>
            <a:off x="5590903" y="87086"/>
            <a:ext cx="5676653" cy="1848836"/>
          </a:xfrm>
        </p:spPr>
        <p:txBody>
          <a:bodyPr>
            <a:normAutofit/>
          </a:bodyPr>
          <a:lstStyle/>
          <a:p>
            <a:r>
              <a:rPr lang="pl-PL" sz="5400" dirty="0">
                <a:latin typeface="Algerian" panose="04020705040A02060702" pitchFamily="82" charset="0"/>
              </a:rPr>
              <a:t>patronat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v"/>
            </a:pPr>
            <a:r>
              <a:rPr lang="pl-PL" sz="3200" dirty="0">
                <a:effectLst/>
                <a:latin typeface="Bodoni MT" panose="02070603080606020203" pitchFamily="18" charset="0"/>
              </a:rPr>
              <a:t>Michał jest archaniołem, którego wierni przyzywają                      w walce przeciw siłom zła. Wierzą, że pomaga odnaleźć wewnętrzne światło. Historycznie jest obrońcą zarówno Izraela, jak i Kościoła katolickiego. Jest patronem żołnierzy, policjantów, małych dzieci. Opiekuje się również pielgrzymami oraz obcymi ludźmi.</a:t>
            </a:r>
            <a:endParaRPr lang="pl-PL" sz="3200" dirty="0">
              <a:latin typeface="Bodoni MT" panose="02070603080606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1633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Algerian" panose="04020705040A02060702" pitchFamily="82" charset="0"/>
              </a:rPr>
              <a:t>DZIEŃ OBCHODÓW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pl-PL" dirty="0"/>
              <a:t>Papież Leon Wielki w połowie V wieku ustanowił                w kalendarzu rzymskim święto ku czci </a:t>
            </a:r>
          </a:p>
          <a:p>
            <a:pPr marL="0" indent="0" algn="just">
              <a:buNone/>
            </a:pPr>
            <a:r>
              <a:rPr lang="pl-PL" dirty="0"/>
              <a:t>św. Michała Archanioła jako rocznicę poświęcenia pierwszej na Zachodzie bazyliki pod jego wezwaniem w </a:t>
            </a:r>
            <a:r>
              <a:rPr lang="pl-PL" u="sng" dirty="0"/>
              <a:t>Rzymie</a:t>
            </a:r>
            <a:r>
              <a:rPr lang="pl-PL" dirty="0"/>
              <a:t>. Pierwszą datą był                               </a:t>
            </a:r>
            <a:r>
              <a:rPr lang="pl-PL" u="sng" dirty="0"/>
              <a:t>30 września</a:t>
            </a:r>
            <a:r>
              <a:rPr lang="pl-PL" dirty="0"/>
              <a:t>, jednak w </a:t>
            </a:r>
            <a:r>
              <a:rPr lang="pl-PL" u="sng" dirty="0"/>
              <a:t>493</a:t>
            </a:r>
            <a:r>
              <a:rPr lang="pl-PL" dirty="0"/>
              <a:t> roku zostało przeniesione na </a:t>
            </a:r>
            <a:r>
              <a:rPr lang="pl-PL" b="1" u="sng" dirty="0"/>
              <a:t>29 września. </a:t>
            </a:r>
          </a:p>
          <a:p>
            <a:pPr marL="0" indent="0" algn="just">
              <a:buNone/>
            </a:pPr>
            <a:r>
              <a:rPr lang="pl-PL" dirty="0"/>
              <a:t>Święto otrzymało najwyższą rangę: ,,pierwszej klasy rytu zdwojonego większego”. Ostateczna nazwa to </a:t>
            </a:r>
            <a:r>
              <a:rPr lang="pl-PL" i="1" dirty="0" err="1">
                <a:effectLst/>
              </a:rPr>
              <a:t>Dedicatio</a:t>
            </a:r>
            <a:r>
              <a:rPr lang="pl-PL" i="1" dirty="0">
                <a:effectLst/>
              </a:rPr>
              <a:t> </a:t>
            </a:r>
            <a:r>
              <a:rPr lang="pl-PL" i="1" dirty="0" err="1">
                <a:effectLst/>
              </a:rPr>
              <a:t>Sancti</a:t>
            </a:r>
            <a:r>
              <a:rPr lang="pl-PL" i="1" dirty="0">
                <a:effectLst/>
              </a:rPr>
              <a:t> </a:t>
            </a:r>
            <a:r>
              <a:rPr lang="pl-PL" i="1" dirty="0" err="1">
                <a:effectLst/>
              </a:rPr>
              <a:t>Michaëlis</a:t>
            </a:r>
            <a:r>
              <a:rPr lang="pl-PL" i="1" dirty="0">
                <a:effectLst/>
              </a:rPr>
              <a:t> </a:t>
            </a:r>
            <a:r>
              <a:rPr lang="pl-PL" i="1" dirty="0" err="1">
                <a:effectLst/>
              </a:rPr>
              <a:t>Archangeli</a:t>
            </a:r>
            <a:r>
              <a:rPr lang="pl-PL" dirty="0">
                <a:effectLst/>
              </a:rPr>
              <a:t> czyli Poświęcenie świętego Michała Archanioła.                           Po reformie liturgii w 1961 roku pozostało świętem pierwszej klasy.</a:t>
            </a:r>
            <a:endParaRPr lang="pl-PL" dirty="0"/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half" idx="2"/>
          </p:nvPr>
        </p:nvSpPr>
        <p:spPr>
          <a:xfrm>
            <a:off x="917228" y="3490416"/>
            <a:ext cx="3818546" cy="849572"/>
          </a:xfrm>
        </p:spPr>
        <p:txBody>
          <a:bodyPr>
            <a:normAutofit/>
          </a:bodyPr>
          <a:lstStyle/>
          <a:p>
            <a:r>
              <a:rPr lang="pl-PL" sz="4000" dirty="0"/>
              <a:t>29 września</a:t>
            </a:r>
          </a:p>
        </p:txBody>
      </p:sp>
    </p:spTree>
    <p:extLst>
      <p:ext uri="{BB962C8B-B14F-4D97-AF65-F5344CB8AC3E}">
        <p14:creationId xmlns:p14="http://schemas.microsoft.com/office/powerpoint/2010/main" val="15669045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latin typeface="Algerian" panose="04020705040A02060702" pitchFamily="82" charset="0"/>
              </a:rPr>
              <a:t>Zadania św. Michała archanioła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913795" y="1801505"/>
            <a:ext cx="10353762" cy="4776716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800" b="1" dirty="0"/>
              <a:t>Boży wojownik w walce z szatanem.</a:t>
            </a:r>
          </a:p>
          <a:p>
            <a:pPr marL="0" indent="0" algn="r">
              <a:buNone/>
            </a:pPr>
            <a:r>
              <a:rPr lang="pl-PL" sz="2800" dirty="0"/>
              <a:t>Wzmianki o św. Michale </a:t>
            </a:r>
          </a:p>
          <a:p>
            <a:pPr marL="0" indent="0" algn="r">
              <a:buNone/>
            </a:pPr>
            <a:r>
              <a:rPr lang="pl-PL" sz="2800" dirty="0"/>
              <a:t>w Piśmie św. określają go jako wojownika, który toczy walkę.</a:t>
            </a:r>
          </a:p>
          <a:p>
            <a:pPr marL="0" indent="0" algn="r">
              <a:buNone/>
            </a:pPr>
            <a:r>
              <a:rPr lang="pl-PL" sz="2800" dirty="0"/>
              <a:t>W tradycji chrześcijańskiej otrzymuje tytuły: Książę zastępów Niebieskich, Chorąży Boga. Na obrazach i rzeźbach przedstawiany jest w rycerskiej zbroi, z ognistym mieczem i z szatanem pod stopami. Walczy pokorą i posłuszeństwem, z nieprzyjacielem Boga i ludzi: szatanem i jego zbuntowanymi aniołami.</a:t>
            </a:r>
          </a:p>
        </p:txBody>
      </p:sp>
    </p:spTree>
    <p:extLst>
      <p:ext uri="{BB962C8B-B14F-4D97-AF65-F5344CB8AC3E}">
        <p14:creationId xmlns:p14="http://schemas.microsoft.com/office/powerpoint/2010/main" val="314158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4000" dirty="0">
                <a:latin typeface="Algerian" panose="04020705040A02060702" pitchFamily="82" charset="0"/>
              </a:rPr>
              <a:t>Obecny przed tronem boga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3600" dirty="0">
                <a:latin typeface="Bodoni MT" panose="02070603080606020203" pitchFamily="18" charset="0"/>
              </a:rPr>
              <a:t>Św. Michał posiada szczególny przywilej służby przed tronem Majestatu Bożego. Stoi przed obliczem Boga, wielbiąc Go i oddając Mu cześć.</a:t>
            </a:r>
          </a:p>
        </p:txBody>
      </p:sp>
    </p:spTree>
    <p:extLst>
      <p:ext uri="{BB962C8B-B14F-4D97-AF65-F5344CB8AC3E}">
        <p14:creationId xmlns:p14="http://schemas.microsoft.com/office/powerpoint/2010/main" val="29714300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u="sng" dirty="0"/>
              <a:t>MODLITWA DO ŚW. MICHAŁA ARCHANIOŁA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44644" y="1804658"/>
            <a:ext cx="6693003" cy="5244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400" b="1" i="1" dirty="0">
                <a:solidFill>
                  <a:schemeClr val="accent3">
                    <a:lumMod val="60000"/>
                    <a:lumOff val="40000"/>
                  </a:schemeClr>
                </a:solidFill>
                <a:effectLst/>
                <a:latin typeface="+mj-lt"/>
              </a:rPr>
              <a:t>Święty Michale Archaniele, broń nas             w walce, a przeciw niegodziwości               i zasadzkom złego ducha bądź naszą obroną. Oby go Bóg pogromić raczył, pokornie o to prosimy, a Ty, Książę niebieskich zastępów, szatana i inne duchy złe, które na zgubę dusz ludzkich po tym świecie krążą, mocą Bożą strąć do piekła. Amen</a:t>
            </a:r>
            <a:endParaRPr lang="pl-PL" sz="2400" b="1" i="1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</a:endParaRP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6398" y="1935921"/>
            <a:ext cx="2776190" cy="4236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9557021"/>
      </p:ext>
    </p:extLst>
  </p:cSld>
  <p:clrMapOvr>
    <a:masterClrMapping/>
  </p:clrMapOvr>
  <p:transition spd="slow">
    <p:wip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742332"/>
      </a:dk2>
      <a:lt2>
        <a:srgbClr val="EE91A0"/>
      </a:lt2>
      <a:accent1>
        <a:srgbClr val="E03754"/>
      </a:accent1>
      <a:accent2>
        <a:srgbClr val="E86C2E"/>
      </a:accent2>
      <a:accent3>
        <a:srgbClr val="DAB250"/>
      </a:accent3>
      <a:accent4>
        <a:srgbClr val="60C4AA"/>
      </a:accent4>
      <a:accent5>
        <a:srgbClr val="51A9DB"/>
      </a:accent5>
      <a:accent6>
        <a:srgbClr val="976AC9"/>
      </a:accent6>
      <a:hlink>
        <a:srgbClr val="D5445E"/>
      </a:hlink>
      <a:folHlink>
        <a:srgbClr val="E17C8E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6B2E858E-683F-40D9-B4CB-284D097F3AC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TM04033921[[fn=Damaszek]]</Template>
  <TotalTime>143</TotalTime>
  <Words>418</Words>
  <Application>Microsoft Office PowerPoint</Application>
  <PresentationFormat>Panoramiczny</PresentationFormat>
  <Paragraphs>29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Algerian</vt:lpstr>
      <vt:lpstr>Arial</vt:lpstr>
      <vt:lpstr>Bodoni MT</vt:lpstr>
      <vt:lpstr>Bookman Old Style</vt:lpstr>
      <vt:lpstr>Rockwell</vt:lpstr>
      <vt:lpstr>Wingdings</vt:lpstr>
      <vt:lpstr>Damask</vt:lpstr>
      <vt:lpstr>Św. Michał Archanioł</vt:lpstr>
      <vt:lpstr>ZNACZENIA</vt:lpstr>
      <vt:lpstr>ARCHANIOŁ MICHAŁ</vt:lpstr>
      <vt:lpstr>aTRYBUTY</vt:lpstr>
      <vt:lpstr>patronat</vt:lpstr>
      <vt:lpstr>DZIEŃ OBCHODÓW</vt:lpstr>
      <vt:lpstr>Zadania św. Michała archanioła</vt:lpstr>
      <vt:lpstr>Obecny przed tronem boga</vt:lpstr>
      <vt:lpstr>MODLITWA DO ŚW. MICHAŁA ARCHANIOŁA</vt:lpstr>
      <vt:lpstr>Serdecznie dziękuję za uwagę 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Św. Michał Archanioł</dc:title>
  <dc:creator>krystian trelka</dc:creator>
  <cp:lastModifiedBy>Maria Harasik</cp:lastModifiedBy>
  <cp:revision>16</cp:revision>
  <dcterms:created xsi:type="dcterms:W3CDTF">2021-12-01T15:39:54Z</dcterms:created>
  <dcterms:modified xsi:type="dcterms:W3CDTF">2021-12-07T18:54:57Z</dcterms:modified>
</cp:coreProperties>
</file>